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467" r:id="rId3"/>
    <p:sldId id="464" r:id="rId4"/>
    <p:sldId id="465" r:id="rId5"/>
    <p:sldId id="466" r:id="rId6"/>
    <p:sldId id="366" r:id="rId7"/>
    <p:sldId id="371" r:id="rId8"/>
    <p:sldId id="370" r:id="rId9"/>
    <p:sldId id="412" r:id="rId10"/>
    <p:sldId id="368" r:id="rId11"/>
    <p:sldId id="388" r:id="rId12"/>
    <p:sldId id="373" r:id="rId13"/>
    <p:sldId id="377" r:id="rId14"/>
    <p:sldId id="438" r:id="rId15"/>
    <p:sldId id="439" r:id="rId16"/>
    <p:sldId id="396" r:id="rId17"/>
    <p:sldId id="374" r:id="rId18"/>
    <p:sldId id="355" r:id="rId19"/>
    <p:sldId id="390" r:id="rId20"/>
    <p:sldId id="376" r:id="rId21"/>
    <p:sldId id="391" r:id="rId22"/>
    <p:sldId id="389" r:id="rId23"/>
    <p:sldId id="393" r:id="rId24"/>
    <p:sldId id="375" r:id="rId25"/>
    <p:sldId id="394" r:id="rId26"/>
    <p:sldId id="380" r:id="rId27"/>
    <p:sldId id="395" r:id="rId28"/>
    <p:sldId id="392" r:id="rId29"/>
    <p:sldId id="397" r:id="rId30"/>
    <p:sldId id="381" r:id="rId31"/>
    <p:sldId id="398" r:id="rId32"/>
    <p:sldId id="387" r:id="rId33"/>
    <p:sldId id="383" r:id="rId34"/>
    <p:sldId id="386" r:id="rId35"/>
    <p:sldId id="399" r:id="rId36"/>
    <p:sldId id="362" r:id="rId37"/>
    <p:sldId id="363" r:id="rId38"/>
    <p:sldId id="400" r:id="rId39"/>
    <p:sldId id="417" r:id="rId40"/>
    <p:sldId id="402" r:id="rId41"/>
    <p:sldId id="405" r:id="rId42"/>
    <p:sldId id="415" r:id="rId43"/>
    <p:sldId id="431" r:id="rId44"/>
    <p:sldId id="462" r:id="rId45"/>
    <p:sldId id="443" r:id="rId46"/>
    <p:sldId id="406" r:id="rId47"/>
    <p:sldId id="444" r:id="rId48"/>
    <p:sldId id="433" r:id="rId49"/>
    <p:sldId id="434" r:id="rId50"/>
    <p:sldId id="502" r:id="rId51"/>
    <p:sldId id="445" r:id="rId52"/>
    <p:sldId id="432" r:id="rId53"/>
    <p:sldId id="435" r:id="rId54"/>
    <p:sldId id="436" r:id="rId55"/>
    <p:sldId id="437" r:id="rId56"/>
    <p:sldId id="441" r:id="rId57"/>
    <p:sldId id="440" r:id="rId58"/>
    <p:sldId id="442" r:id="rId59"/>
    <p:sldId id="407" r:id="rId60"/>
    <p:sldId id="408" r:id="rId61"/>
    <p:sldId id="446" r:id="rId62"/>
    <p:sldId id="501" r:id="rId63"/>
    <p:sldId id="500" r:id="rId64"/>
    <p:sldId id="403" r:id="rId65"/>
    <p:sldId id="428" r:id="rId66"/>
    <p:sldId id="449" r:id="rId67"/>
    <p:sldId id="448" r:id="rId68"/>
    <p:sldId id="450" r:id="rId69"/>
    <p:sldId id="451" r:id="rId70"/>
    <p:sldId id="458" r:id="rId71"/>
    <p:sldId id="421" r:id="rId72"/>
    <p:sldId id="503" r:id="rId73"/>
    <p:sldId id="504" r:id="rId74"/>
    <p:sldId id="447" r:id="rId75"/>
    <p:sldId id="453" r:id="rId76"/>
    <p:sldId id="454" r:id="rId77"/>
    <p:sldId id="422" r:id="rId78"/>
    <p:sldId id="459" r:id="rId79"/>
    <p:sldId id="425" r:id="rId80"/>
    <p:sldId id="460" r:id="rId81"/>
    <p:sldId id="461" r:id="rId8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434343"/>
    <a:srgbClr val="2D2D37"/>
    <a:srgbClr val="484848"/>
    <a:srgbClr val="6565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p:restoredTop sz="88190" autoAdjust="0"/>
  </p:normalViewPr>
  <p:slideViewPr>
    <p:cSldViewPr snapToGrid="0" snapToObjects="1">
      <p:cViewPr>
        <p:scale>
          <a:sx n="94" d="100"/>
          <a:sy n="94" d="100"/>
        </p:scale>
        <p:origin x="1416" y="344"/>
      </p:cViewPr>
      <p:guideLst>
        <p:guide orient="horz" pos="1620"/>
        <p:guide pos="2880"/>
      </p:guideLst>
    </p:cSldViewPr>
  </p:slideViewPr>
  <p:notesTextViewPr>
    <p:cViewPr>
      <p:scale>
        <a:sx n="100" d="100"/>
        <a:sy n="100" d="100"/>
      </p:scale>
      <p:origin x="0" y="0"/>
    </p:cViewPr>
  </p:notesTextViewPr>
  <p:notesViewPr>
    <p:cSldViewPr snapToGrid="0" snapToObjects="1">
      <p:cViewPr>
        <p:scale>
          <a:sx n="100" d="100"/>
          <a:sy n="100" d="100"/>
        </p:scale>
        <p:origin x="-2488" y="-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 Id="rId3"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7.emf"/><Relationship Id="rId2"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841AF-AA9C-2441-A050-1F0F3744EF60}" type="datetimeFigureOut">
              <a:rPr lang="en-US" smtClean="0"/>
              <a:t>8/14/16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CC5738-6519-0F42-B028-5F745DB4E035}" type="slidenum">
              <a:rPr lang="en-US" smtClean="0"/>
              <a:t>‹#›</a:t>
            </a:fld>
            <a:endParaRPr lang="en-US"/>
          </a:p>
        </p:txBody>
      </p:sp>
    </p:spTree>
    <p:extLst>
      <p:ext uri="{BB962C8B-B14F-4D97-AF65-F5344CB8AC3E}">
        <p14:creationId xmlns:p14="http://schemas.microsoft.com/office/powerpoint/2010/main" val="31612609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DCC5738-6519-0F42-B028-5F745DB4E035}" type="slidenum">
              <a:rPr lang="en-US" smtClean="0"/>
              <a:t>1</a:t>
            </a:fld>
            <a:endParaRPr lang="en-US"/>
          </a:p>
        </p:txBody>
      </p:sp>
    </p:spTree>
    <p:extLst>
      <p:ext uri="{BB962C8B-B14F-4D97-AF65-F5344CB8AC3E}">
        <p14:creationId xmlns:p14="http://schemas.microsoft.com/office/powerpoint/2010/main" val="2252018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Conceptual model:</a:t>
            </a:r>
            <a:r>
              <a:rPr lang="en-US" baseline="0" dirty="0" smtClean="0"/>
              <a:t> </a:t>
            </a:r>
            <a:r>
              <a:rPr lang="en-US" dirty="0" smtClean="0"/>
              <a:t>a type of diagram which shows of a set of relationships between factors that are believed to impact or lead to a target condition; a diagram that defines theoretical entities, objects, or conditions of a system and the relationships between them </a:t>
            </a:r>
          </a:p>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10</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www.unep.org</a:t>
            </a:r>
            <a:r>
              <a:rPr lang="en-US" dirty="0" smtClean="0"/>
              <a:t>/</a:t>
            </a:r>
            <a:r>
              <a:rPr lang="en-US" dirty="0" err="1" smtClean="0"/>
              <a:t>dewa</a:t>
            </a:r>
            <a:r>
              <a:rPr lang="en-US" dirty="0" smtClean="0"/>
              <a:t>/</a:t>
            </a:r>
            <a:r>
              <a:rPr lang="en-US" dirty="0" err="1" smtClean="0"/>
              <a:t>vitalwater</a:t>
            </a:r>
            <a:r>
              <a:rPr lang="en-US" dirty="0" smtClean="0"/>
              <a:t>/</a:t>
            </a:r>
            <a:r>
              <a:rPr lang="en-US" dirty="0" err="1" smtClean="0"/>
              <a:t>index.html</a:t>
            </a:r>
            <a:r>
              <a:rPr lang="en-US" dirty="0" smtClean="0"/>
              <a:t> </a:t>
            </a:r>
          </a:p>
          <a:p>
            <a:endParaRPr lang="en-US" dirty="0" smtClean="0"/>
          </a:p>
          <a:p>
            <a:r>
              <a:rPr lang="en-US" b="1" dirty="0" smtClean="0"/>
              <a:t>Evapotranspiration</a:t>
            </a:r>
            <a:r>
              <a:rPr lang="en-US" dirty="0" smtClean="0"/>
              <a:t> (ET) is the sum of evaporation and plant transpiration from the Earth's land and ocean surface to the atmosphere.</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11</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2400" dirty="0" smtClean="0">
                <a:solidFill>
                  <a:srgbClr val="F2F2F2"/>
                </a:solidFill>
              </a:rPr>
              <a:t>Located in northern California</a:t>
            </a:r>
          </a:p>
          <a:p>
            <a:pPr>
              <a:spcBef>
                <a:spcPts val="0"/>
              </a:spcBef>
            </a:pPr>
            <a:r>
              <a:rPr lang="en-US" sz="2400" dirty="0" smtClean="0">
                <a:solidFill>
                  <a:srgbClr val="F2F2F2"/>
                </a:solidFill>
              </a:rPr>
              <a:t>Feather River: main water supply to the Oroville Reservoir </a:t>
            </a:r>
          </a:p>
          <a:p>
            <a:pPr lvl="1">
              <a:spcBef>
                <a:spcPts val="0"/>
              </a:spcBef>
            </a:pPr>
            <a:r>
              <a:rPr lang="en-US" sz="1800" dirty="0" smtClean="0">
                <a:solidFill>
                  <a:srgbClr val="F2F2F2"/>
                </a:solidFill>
              </a:rPr>
              <a:t>State Water Project </a:t>
            </a:r>
          </a:p>
          <a:p>
            <a:pPr lvl="1">
              <a:spcBef>
                <a:spcPts val="0"/>
              </a:spcBef>
            </a:pPr>
            <a:r>
              <a:rPr lang="en-US" sz="1800" dirty="0" smtClean="0">
                <a:solidFill>
                  <a:srgbClr val="F2F2F2"/>
                </a:solidFill>
              </a:rPr>
              <a:t>Provides water to over 25 million Californians </a:t>
            </a:r>
          </a:p>
          <a:p>
            <a:pPr lvl="1">
              <a:spcBef>
                <a:spcPts val="0"/>
              </a:spcBef>
            </a:pPr>
            <a:r>
              <a:rPr lang="en-US" sz="1800" dirty="0" smtClean="0">
                <a:solidFill>
                  <a:srgbClr val="F2F2F2"/>
                </a:solidFill>
              </a:rPr>
              <a:t>Can store 3.5 MAF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12</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13</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www.unep.org</a:t>
            </a:r>
            <a:r>
              <a:rPr lang="en-US" dirty="0" smtClean="0"/>
              <a:t>/</a:t>
            </a:r>
            <a:r>
              <a:rPr lang="en-US" dirty="0" err="1" smtClean="0"/>
              <a:t>dewa</a:t>
            </a:r>
            <a:r>
              <a:rPr lang="en-US" dirty="0" smtClean="0"/>
              <a:t>/</a:t>
            </a:r>
            <a:r>
              <a:rPr lang="en-US" dirty="0" err="1" smtClean="0"/>
              <a:t>vitalwater</a:t>
            </a:r>
            <a:r>
              <a:rPr lang="en-US" dirty="0" smtClean="0"/>
              <a:t>/</a:t>
            </a:r>
            <a:r>
              <a:rPr lang="en-US" dirty="0" err="1" smtClean="0"/>
              <a:t>index.html</a:t>
            </a:r>
            <a:r>
              <a:rPr lang="en-US" dirty="0" smtClean="0"/>
              <a:t> </a:t>
            </a:r>
          </a:p>
          <a:p>
            <a:endParaRPr lang="en-US" dirty="0" smtClean="0"/>
          </a:p>
          <a:p>
            <a:r>
              <a:rPr lang="en-US" b="1" dirty="0" smtClean="0"/>
              <a:t>Evapotranspiration</a:t>
            </a:r>
            <a:r>
              <a:rPr lang="en-US" dirty="0" smtClean="0"/>
              <a:t> (ET) is the sum of evaporation and plant transpiration from the Earth's land and ocean surface to the atmosphere.</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14</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www.unep.org</a:t>
            </a:r>
            <a:r>
              <a:rPr lang="en-US" dirty="0" smtClean="0"/>
              <a:t>/</a:t>
            </a:r>
            <a:r>
              <a:rPr lang="en-US" dirty="0" err="1" smtClean="0"/>
              <a:t>dewa</a:t>
            </a:r>
            <a:r>
              <a:rPr lang="en-US" dirty="0" smtClean="0"/>
              <a:t>/</a:t>
            </a:r>
            <a:r>
              <a:rPr lang="en-US" dirty="0" err="1" smtClean="0"/>
              <a:t>vitalwater</a:t>
            </a:r>
            <a:r>
              <a:rPr lang="en-US" dirty="0" smtClean="0"/>
              <a:t>/</a:t>
            </a:r>
            <a:r>
              <a:rPr lang="en-US" dirty="0" err="1" smtClean="0"/>
              <a:t>index.html</a:t>
            </a:r>
            <a:r>
              <a:rPr lang="en-US" dirty="0" smtClean="0"/>
              <a:t> </a:t>
            </a:r>
          </a:p>
          <a:p>
            <a:endParaRPr lang="en-US" dirty="0" smtClean="0"/>
          </a:p>
          <a:p>
            <a:r>
              <a:rPr lang="en-US" b="1" dirty="0" smtClean="0"/>
              <a:t>Evapotranspiration</a:t>
            </a:r>
            <a:r>
              <a:rPr lang="en-US" dirty="0" smtClean="0"/>
              <a:t> (ET) is the sum of evaporation and plant transpiration from the Earth's land and ocean surface to the atmosphere.</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15</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look up geological history of the</a:t>
            </a:r>
            <a:r>
              <a:rPr lang="en-US" baseline="0" dirty="0" smtClean="0"/>
              <a:t> region</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38</a:t>
            </a:fld>
            <a:endParaRPr lang="en-US"/>
          </a:p>
        </p:txBody>
      </p:sp>
    </p:spTree>
    <p:extLst>
      <p:ext uri="{BB962C8B-B14F-4D97-AF65-F5344CB8AC3E}">
        <p14:creationId xmlns:p14="http://schemas.microsoft.com/office/powerpoint/2010/main" val="3185910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Groundwater resources play a vital role in maintaining California's economic and environmental sustainability. During an average year, California's 515 alluvial groundwater basins and </a:t>
            </a:r>
            <a:r>
              <a:rPr lang="en-US" dirty="0" err="1" smtClean="0"/>
              <a:t>subbasins</a:t>
            </a:r>
            <a:r>
              <a:rPr lang="en-US" dirty="0" smtClean="0"/>
              <a:t> contribute approximately 38 percent toward the State's total water supply. During dry years, groundwater contributes up to 46 percent (or more) of the statewide annual supply, and serves as a critical buffer against the impacts of drought and climate change. Many municipal, agricultural, and disadvantaged communities rely on groundwater for up to 100 percent of their water supply needs. Groundwater extraction in excess of natural and managed recharge has caused historically-low groundwater elevations in many regions of California.</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40</a:t>
            </a:fld>
            <a:endParaRPr lang="en-US"/>
          </a:p>
        </p:txBody>
      </p:sp>
    </p:spTree>
    <p:extLst>
      <p:ext uri="{BB962C8B-B14F-4D97-AF65-F5344CB8AC3E}">
        <p14:creationId xmlns:p14="http://schemas.microsoft.com/office/powerpoint/2010/main" val="2417019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Hello my name is Amber </a:t>
            </a:r>
            <a:r>
              <a:rPr lang="en-US" dirty="0" err="1" smtClean="0"/>
              <a:t>McCullum</a:t>
            </a:r>
            <a:r>
              <a:rPr lang="en-US" dirty="0" smtClean="0"/>
              <a:t> and I am a PhD Candidate at the University of California, Santa Cruz in the Environmental Studies Department.</a:t>
            </a:r>
            <a:r>
              <a:rPr lang="en-US" baseline="0" dirty="0" smtClean="0"/>
              <a:t> I am primarily advised by my co-authors, Dr. Brent Haddad and Dr. Renée Kidson. </a:t>
            </a:r>
          </a:p>
          <a:p>
            <a:endParaRPr lang="en-US" baseline="0" dirty="0" smtClean="0"/>
          </a:p>
          <a:p>
            <a:r>
              <a:rPr lang="en-US" baseline="0" dirty="0" smtClean="0"/>
              <a:t>Today I will be discussing the “Application of Empirical Mode Decomposition or EMD for Identification and Characterization of Long-run persistence in California reservoir inflows”. </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44</a:t>
            </a:fld>
            <a:endParaRPr lang="en-US"/>
          </a:p>
        </p:txBody>
      </p:sp>
    </p:spTree>
    <p:extLst>
      <p:ext uri="{BB962C8B-B14F-4D97-AF65-F5344CB8AC3E}">
        <p14:creationId xmlns:p14="http://schemas.microsoft.com/office/powerpoint/2010/main" val="2252018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Darcy:</a:t>
            </a:r>
            <a:r>
              <a:rPr lang="en-US" baseline="0" dirty="0" smtClean="0"/>
              <a:t> French engineer: </a:t>
            </a:r>
            <a:r>
              <a:rPr lang="en-US" dirty="0" smtClean="0"/>
              <a:t>As a member of the Corps, he built an impressive pressurized water distribution system in Dijon following the failure of attempts to supply adequate fresh water by drilling wells.  Chief</a:t>
            </a:r>
            <a:r>
              <a:rPr lang="en-US" baseline="0" dirty="0" smtClean="0"/>
              <a:t> engineer for water department </a:t>
            </a:r>
          </a:p>
          <a:p>
            <a:endParaRPr lang="en-US" baseline="0" dirty="0" smtClean="0"/>
          </a:p>
          <a:p>
            <a:r>
              <a:rPr lang="en-US" dirty="0" smtClean="0"/>
              <a:t>Charles V. </a:t>
            </a:r>
            <a:r>
              <a:rPr lang="en-US" dirty="0" err="1" smtClean="0"/>
              <a:t>Theis</a:t>
            </a:r>
            <a:r>
              <a:rPr lang="en-US" dirty="0" smtClean="0"/>
              <a:t> graduated with a PhD from the University of Cincinnati in June 1929 and made numerous contributions to the field of ground water science throughout his life.</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45</a:t>
            </a:fld>
            <a:endParaRPr lang="en-US"/>
          </a:p>
        </p:txBody>
      </p:sp>
    </p:spTree>
    <p:extLst>
      <p:ext uri="{BB962C8B-B14F-4D97-AF65-F5344CB8AC3E}">
        <p14:creationId xmlns:p14="http://schemas.microsoft.com/office/powerpoint/2010/main" val="157794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2</a:t>
            </a:fld>
            <a:endParaRPr lang="en-US"/>
          </a:p>
        </p:txBody>
      </p:sp>
    </p:spTree>
    <p:extLst>
      <p:ext uri="{BB962C8B-B14F-4D97-AF65-F5344CB8AC3E}">
        <p14:creationId xmlns:p14="http://schemas.microsoft.com/office/powerpoint/2010/main" val="2252018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smtClean="0">
                <a:solidFill>
                  <a:srgbClr val="F2F2F2"/>
                </a:solidFill>
              </a:rPr>
              <a:t>Hydraulic conductivity:</a:t>
            </a:r>
            <a:r>
              <a:rPr lang="en-US" sz="1200" dirty="0" smtClean="0">
                <a:solidFill>
                  <a:srgbClr val="F2F2F2"/>
                </a:solidFill>
              </a:rPr>
              <a:t> a soil’s ability to transmit water when subjected to a gradient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smtClean="0">
                <a:solidFill>
                  <a:srgbClr val="F2F2F2"/>
                </a:solidFill>
              </a:rPr>
              <a:t>Hydraulic head </a:t>
            </a:r>
            <a:r>
              <a:rPr lang="en-US" sz="1200" dirty="0" smtClean="0">
                <a:solidFill>
                  <a:srgbClr val="F2F2F2"/>
                </a:solidFill>
              </a:rPr>
              <a:t>: a measure of the potential of water at the measurement point </a:t>
            </a:r>
          </a:p>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46</a:t>
            </a:fld>
            <a:endParaRPr lang="en-US"/>
          </a:p>
        </p:txBody>
      </p:sp>
    </p:spTree>
    <p:extLst>
      <p:ext uri="{BB962C8B-B14F-4D97-AF65-F5344CB8AC3E}">
        <p14:creationId xmlns:p14="http://schemas.microsoft.com/office/powerpoint/2010/main" val="4202332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potentiometric surface is the level to which water rises in a well. In a confined aquifer this surface is above the top of the aquifer unit; whereas, in an unconfined aquifer, it is the same as the water table. </a:t>
            </a:r>
          </a:p>
          <a:p>
            <a:endParaRPr lang="en-US" dirty="0" smtClean="0"/>
          </a:p>
          <a:p>
            <a:r>
              <a:rPr lang="en-US" dirty="0" smtClean="0"/>
              <a:t>As you might expect, a potentiometric map is a contour map of the potentiometric surface. As on the surface of the earth, water flows from high elevation, or potential, to low elevation.  Thus a potentiometric map indicates which direction water is moving in the subsurface.</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50</a:t>
            </a:fld>
            <a:endParaRPr lang="en-US"/>
          </a:p>
        </p:txBody>
      </p:sp>
    </p:spTree>
    <p:extLst>
      <p:ext uri="{BB962C8B-B14F-4D97-AF65-F5344CB8AC3E}">
        <p14:creationId xmlns:p14="http://schemas.microsoft.com/office/powerpoint/2010/main" val="283615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err="1" smtClean="0">
                <a:solidFill>
                  <a:srgbClr val="F2F2F2"/>
                </a:solidFill>
              </a:rPr>
              <a:t>Transmissivity</a:t>
            </a:r>
            <a:r>
              <a:rPr lang="en-US" sz="1200" u="sng" dirty="0" smtClean="0">
                <a:solidFill>
                  <a:srgbClr val="F2F2F2"/>
                </a:solidFill>
              </a:rPr>
              <a:t>:</a:t>
            </a:r>
            <a:r>
              <a:rPr lang="en-US" sz="1200" dirty="0" smtClean="0">
                <a:solidFill>
                  <a:srgbClr val="F2F2F2"/>
                </a:solidFill>
              </a:rPr>
              <a:t> rate of flow of water through a vertical strip of an aquifer</a:t>
            </a:r>
          </a:p>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56</a:t>
            </a:fld>
            <a:endParaRPr lang="en-US"/>
          </a:p>
        </p:txBody>
      </p:sp>
    </p:spTree>
    <p:extLst>
      <p:ext uri="{BB962C8B-B14F-4D97-AF65-F5344CB8AC3E}">
        <p14:creationId xmlns:p14="http://schemas.microsoft.com/office/powerpoint/2010/main" val="916258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Conceptualization</a:t>
            </a:r>
            <a:r>
              <a:rPr lang="en-US" baseline="0" dirty="0" smtClean="0"/>
              <a:t> of radial flow to a fully penetrating pumping well: shows initial and pumping pot1ntiometric surfaces. Two observation wells at r1 and r2: show differences in spatial drawdowns in s1 and s2. Aquifer </a:t>
            </a:r>
            <a:r>
              <a:rPr lang="en-US" baseline="0" dirty="0" err="1" smtClean="0"/>
              <a:t>tickness</a:t>
            </a:r>
            <a:r>
              <a:rPr lang="en-US" baseline="0" dirty="0" smtClean="0"/>
              <a:t> is b</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65</a:t>
            </a:fld>
            <a:endParaRPr lang="en-US"/>
          </a:p>
        </p:txBody>
      </p:sp>
    </p:spTree>
    <p:extLst>
      <p:ext uri="{BB962C8B-B14F-4D97-AF65-F5344CB8AC3E}">
        <p14:creationId xmlns:p14="http://schemas.microsoft.com/office/powerpoint/2010/main" val="3662702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Factorials! </a:t>
            </a:r>
          </a:p>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69</a:t>
            </a:fld>
            <a:endParaRPr lang="en-US"/>
          </a:p>
        </p:txBody>
      </p:sp>
    </p:spTree>
    <p:extLst>
      <p:ext uri="{BB962C8B-B14F-4D97-AF65-F5344CB8AC3E}">
        <p14:creationId xmlns:p14="http://schemas.microsoft.com/office/powerpoint/2010/main" val="2788960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rgbClr val="F2F2F2"/>
                </a:solidFill>
              </a:rPr>
              <a:t>Open up the HW </a:t>
            </a:r>
            <a:r>
              <a:rPr lang="en-US" sz="1200" dirty="0" err="1" smtClean="0">
                <a:solidFill>
                  <a:srgbClr val="F2F2F2"/>
                </a:solidFill>
              </a:rPr>
              <a:t>pdf</a:t>
            </a:r>
            <a:r>
              <a:rPr lang="en-US" sz="1200" dirty="0" smtClean="0">
                <a:solidFill>
                  <a:srgbClr val="F2F2F2"/>
                </a:solidFill>
              </a:rPr>
              <a:t> and show them the equations we just talked through. </a:t>
            </a:r>
          </a:p>
          <a:p>
            <a:pPr marL="0" indent="0">
              <a:buNone/>
            </a:pPr>
            <a:endParaRPr lang="en-US" sz="1200" dirty="0" smtClean="0">
              <a:solidFill>
                <a:srgbClr val="F2F2F2"/>
              </a:solidFill>
            </a:endParaRPr>
          </a:p>
          <a:p>
            <a:pPr marL="0" indent="0">
              <a:buNone/>
            </a:pPr>
            <a:r>
              <a:rPr lang="en-US" sz="1200" dirty="0" smtClean="0">
                <a:solidFill>
                  <a:srgbClr val="F2F2F2"/>
                </a:solidFill>
              </a:rPr>
              <a:t>Then, open up the 3.1 excel sheet: </a:t>
            </a:r>
          </a:p>
          <a:p>
            <a:r>
              <a:rPr lang="en-US" sz="1200" dirty="0" smtClean="0">
                <a:solidFill>
                  <a:srgbClr val="F2F2F2"/>
                </a:solidFill>
              </a:rPr>
              <a:t>Look at introduction</a:t>
            </a:r>
          </a:p>
          <a:p>
            <a:r>
              <a:rPr lang="en-US" sz="1200" dirty="0" smtClean="0">
                <a:solidFill>
                  <a:srgbClr val="F2F2F2"/>
                </a:solidFill>
              </a:rPr>
              <a:t>Have them name the parameters based on the paragraph: write those on the board</a:t>
            </a:r>
          </a:p>
          <a:p>
            <a:r>
              <a:rPr lang="en-US" sz="1200" dirty="0" smtClean="0">
                <a:solidFill>
                  <a:srgbClr val="F2F2F2"/>
                </a:solidFill>
              </a:rPr>
              <a:t>Talk through conversions of those parameter </a:t>
            </a:r>
            <a:endParaRPr lang="en-US" sz="1100" dirty="0" smtClean="0">
              <a:solidFill>
                <a:srgbClr val="F2F2F2"/>
              </a:solidFill>
            </a:endParaRPr>
          </a:p>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72</a:t>
            </a:fld>
            <a:endParaRPr lang="en-US"/>
          </a:p>
        </p:txBody>
      </p:sp>
    </p:spTree>
    <p:extLst>
      <p:ext uri="{BB962C8B-B14F-4D97-AF65-F5344CB8AC3E}">
        <p14:creationId xmlns:p14="http://schemas.microsoft.com/office/powerpoint/2010/main" val="392680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www.unep.org</a:t>
            </a:r>
            <a:r>
              <a:rPr lang="en-US" dirty="0" smtClean="0"/>
              <a:t>/</a:t>
            </a:r>
            <a:r>
              <a:rPr lang="en-US" dirty="0" err="1" smtClean="0"/>
              <a:t>dewa</a:t>
            </a:r>
            <a:r>
              <a:rPr lang="en-US" dirty="0" smtClean="0"/>
              <a:t>/</a:t>
            </a:r>
            <a:r>
              <a:rPr lang="en-US" dirty="0" err="1" smtClean="0"/>
              <a:t>vitalwater</a:t>
            </a:r>
            <a:r>
              <a:rPr lang="en-US" dirty="0" smtClean="0"/>
              <a:t>/</a:t>
            </a:r>
            <a:r>
              <a:rPr lang="en-US" dirty="0" err="1" smtClean="0"/>
              <a:t>index.html</a:t>
            </a:r>
            <a:r>
              <a:rPr lang="en-US" dirty="0" smtClean="0"/>
              <a:t> </a:t>
            </a:r>
          </a:p>
          <a:p>
            <a:endParaRPr lang="en-US" dirty="0" smtClean="0"/>
          </a:p>
          <a:p>
            <a:r>
              <a:rPr lang="en-US" b="1" dirty="0" smtClean="0"/>
              <a:t>Evapotranspiration</a:t>
            </a:r>
            <a:r>
              <a:rPr lang="en-US" dirty="0" smtClean="0"/>
              <a:t> (ET) is the sum of evaporation and plant transpiration from the Earth's land and ocean surface to the atmosphere.</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3</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smtClean="0">
                <a:solidFill>
                  <a:srgbClr val="F2F2F2"/>
                </a:solidFill>
              </a:rPr>
              <a:t>Hydraulic head </a:t>
            </a:r>
            <a:r>
              <a:rPr lang="en-US" sz="1200" dirty="0" smtClean="0">
                <a:solidFill>
                  <a:srgbClr val="F2F2F2"/>
                </a:solidFill>
              </a:rPr>
              <a:t>: a measure of the potential of water at the measurement point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Hydraulic head</a:t>
            </a:r>
            <a:r>
              <a:rPr lang="en-US" dirty="0" smtClean="0"/>
              <a:t> is a measurement of the total mechanical energy per weight of the groundwater flow system. In other words, it is the fluid potential for flow through porous media. It is predominantly comprised of pressure and elevation </a:t>
            </a:r>
            <a:r>
              <a:rPr lang="en-US" b="1" dirty="0" smtClean="0"/>
              <a:t>heads</a:t>
            </a:r>
            <a:r>
              <a:rPr lang="en-US" dirty="0" smtClean="0"/>
              <a:t>.</a:t>
            </a:r>
            <a:endParaRPr lang="en-US" sz="1200" u="sng"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sng" dirty="0" smtClean="0">
              <a:solidFill>
                <a:srgbClr val="F2F2F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smtClean="0">
                <a:solidFill>
                  <a:srgbClr val="F2F2F2"/>
                </a:solidFill>
              </a:rPr>
              <a:t>Hydraulic conductivity:</a:t>
            </a:r>
            <a:r>
              <a:rPr lang="en-US" sz="1200" dirty="0" smtClean="0">
                <a:solidFill>
                  <a:srgbClr val="F2F2F2"/>
                </a:solidFill>
              </a:rPr>
              <a:t> a soil’s ability to transmit water when subjected to a gradient</a:t>
            </a:r>
          </a:p>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4</a:t>
            </a:fld>
            <a:endParaRPr lang="en-US"/>
          </a:p>
        </p:txBody>
      </p:sp>
    </p:spTree>
    <p:extLst>
      <p:ext uri="{BB962C8B-B14F-4D97-AF65-F5344CB8AC3E}">
        <p14:creationId xmlns:p14="http://schemas.microsoft.com/office/powerpoint/2010/main" val="19617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err="1" smtClean="0">
                <a:solidFill>
                  <a:srgbClr val="F2F2F2"/>
                </a:solidFill>
              </a:rPr>
              <a:t>Transmissivity</a:t>
            </a:r>
            <a:r>
              <a:rPr lang="en-US" sz="1200" u="sng" dirty="0" smtClean="0">
                <a:solidFill>
                  <a:srgbClr val="F2F2F2"/>
                </a:solidFill>
              </a:rPr>
              <a:t>:</a:t>
            </a:r>
            <a:r>
              <a:rPr lang="en-US" sz="1200" dirty="0" smtClean="0">
                <a:solidFill>
                  <a:srgbClr val="F2F2F2"/>
                </a:solidFill>
              </a:rPr>
              <a:t> rate of flow of water through a vertical strip of an aquifer</a:t>
            </a:r>
          </a:p>
          <a:p>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5</a:t>
            </a:fld>
            <a:endParaRPr lang="en-US"/>
          </a:p>
        </p:txBody>
      </p:sp>
    </p:spTree>
    <p:extLst>
      <p:ext uri="{BB962C8B-B14F-4D97-AF65-F5344CB8AC3E}">
        <p14:creationId xmlns:p14="http://schemas.microsoft.com/office/powerpoint/2010/main" val="25536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equation uses the principles of conservation of mass in a closed system, whereby any water entering a system (via precipitation), must be transferred into either evaporation, surface runoff (eventually reaching the channel and leaving in the form of river discharge), or stored in the ground. This equation requires the system to be closed, and where it isn't (for example when surface runoff contributes to a different basin), this must be taken into account.</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6</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www.unep.org</a:t>
            </a:r>
            <a:r>
              <a:rPr lang="en-US" dirty="0" smtClean="0"/>
              <a:t>/</a:t>
            </a:r>
            <a:r>
              <a:rPr lang="en-US" dirty="0" err="1" smtClean="0"/>
              <a:t>dewa</a:t>
            </a:r>
            <a:r>
              <a:rPr lang="en-US" dirty="0" smtClean="0"/>
              <a:t>/</a:t>
            </a:r>
            <a:r>
              <a:rPr lang="en-US" dirty="0" err="1" smtClean="0"/>
              <a:t>vitalwater</a:t>
            </a:r>
            <a:r>
              <a:rPr lang="en-US" dirty="0" smtClean="0"/>
              <a:t>/</a:t>
            </a:r>
            <a:r>
              <a:rPr lang="en-US" dirty="0" err="1" smtClean="0"/>
              <a:t>index.html</a:t>
            </a:r>
            <a:r>
              <a:rPr lang="en-US" dirty="0" smtClean="0"/>
              <a:t> </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7</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USGS:</a:t>
            </a:r>
            <a:r>
              <a:rPr lang="en-US" baseline="0" dirty="0" smtClean="0"/>
              <a:t> </a:t>
            </a:r>
            <a:r>
              <a:rPr lang="en-US" dirty="0" smtClean="0"/>
              <a:t>A watershed is an area of land that drains all the streams and rainfall to a common outlet such as the outflow of a reservoir, mouth of a bay, or any point along a stream channel. The word watershed is sometimes used interchangeably with drainage basin or catchment.</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8</a:t>
            </a:fld>
            <a:endParaRPr lang="en-US"/>
          </a:p>
        </p:txBody>
      </p:sp>
    </p:spTree>
    <p:extLst>
      <p:ext uri="{BB962C8B-B14F-4D97-AF65-F5344CB8AC3E}">
        <p14:creationId xmlns:p14="http://schemas.microsoft.com/office/powerpoint/2010/main" val="241589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www.unep.org</a:t>
            </a:r>
            <a:r>
              <a:rPr lang="en-US" dirty="0" smtClean="0"/>
              <a:t>/</a:t>
            </a:r>
            <a:r>
              <a:rPr lang="en-US" dirty="0" err="1" smtClean="0"/>
              <a:t>dewa</a:t>
            </a:r>
            <a:r>
              <a:rPr lang="en-US" dirty="0" smtClean="0"/>
              <a:t>/</a:t>
            </a:r>
            <a:r>
              <a:rPr lang="en-US" dirty="0" err="1" smtClean="0"/>
              <a:t>vitalwater</a:t>
            </a:r>
            <a:r>
              <a:rPr lang="en-US" dirty="0" smtClean="0"/>
              <a:t>/</a:t>
            </a:r>
            <a:r>
              <a:rPr lang="en-US" dirty="0" err="1" smtClean="0"/>
              <a:t>index.html</a:t>
            </a:r>
            <a:r>
              <a:rPr lang="en-US" dirty="0" smtClean="0"/>
              <a:t> </a:t>
            </a:r>
          </a:p>
          <a:p>
            <a:endParaRPr lang="en-US" dirty="0" smtClean="0"/>
          </a:p>
          <a:p>
            <a:r>
              <a:rPr lang="en-US" b="1" dirty="0" smtClean="0"/>
              <a:t>Evapotranspiration</a:t>
            </a:r>
            <a:r>
              <a:rPr lang="en-US" dirty="0" smtClean="0"/>
              <a:t> (ET) is the sum of evaporation and plant transpiration from the Earth's land and ocean surface to the atmosphere.</a:t>
            </a:r>
            <a:endParaRPr lang="en-US" dirty="0"/>
          </a:p>
        </p:txBody>
      </p:sp>
      <p:sp>
        <p:nvSpPr>
          <p:cNvPr id="4" name="Slide Number Placeholder 3"/>
          <p:cNvSpPr>
            <a:spLocks noGrp="1"/>
          </p:cNvSpPr>
          <p:nvPr>
            <p:ph type="sldNum" sz="quarter" idx="10"/>
          </p:nvPr>
        </p:nvSpPr>
        <p:spPr/>
        <p:txBody>
          <a:bodyPr/>
          <a:lstStyle/>
          <a:p>
            <a:fld id="{2DCC5738-6519-0F42-B028-5F745DB4E035}" type="slidenum">
              <a:rPr lang="en-US" smtClean="0"/>
              <a:t>9</a:t>
            </a:fld>
            <a:endParaRPr lang="en-US"/>
          </a:p>
        </p:txBody>
      </p:sp>
    </p:spTree>
    <p:extLst>
      <p:ext uri="{BB962C8B-B14F-4D97-AF65-F5344CB8AC3E}">
        <p14:creationId xmlns:p14="http://schemas.microsoft.com/office/powerpoint/2010/main" val="241589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D0D63C-0F84-4142-BF4B-DAC1DB8ABE7C}" type="datetimeFigureOut">
              <a:rPr lang="en-US" smtClean="0"/>
              <a:t>8/14/16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413838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D0D63C-0F84-4142-BF4B-DAC1DB8ABE7C}" type="datetimeFigureOut">
              <a:rPr lang="en-US" smtClean="0"/>
              <a:t>8/14/16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1527117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3657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1450"/>
            <a:ext cx="6019800" cy="3657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D0D63C-0F84-4142-BF4B-DAC1DB8ABE7C}" type="datetimeFigureOut">
              <a:rPr lang="en-US" smtClean="0"/>
              <a:t>8/14/16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349375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D0D63C-0F84-4142-BF4B-DAC1DB8ABE7C}" type="datetimeFigureOut">
              <a:rPr lang="en-US" smtClean="0"/>
              <a:t>8/14/16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325668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D0D63C-0F84-4142-BF4B-DAC1DB8ABE7C}" type="datetimeFigureOut">
              <a:rPr lang="en-US" smtClean="0"/>
              <a:t>8/14/16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3479047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6"/>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00126"/>
            <a:ext cx="4038600" cy="2828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D0D63C-0F84-4142-BF4B-DAC1DB8ABE7C}" type="datetimeFigureOut">
              <a:rPr lang="en-US" smtClean="0"/>
              <a:t>8/14/16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59465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D0D63C-0F84-4142-BF4B-DAC1DB8ABE7C}" type="datetimeFigureOut">
              <a:rPr lang="en-US" smtClean="0"/>
              <a:t>8/14/16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309955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0D63C-0F84-4142-BF4B-DAC1DB8ABE7C}" type="datetimeFigureOut">
              <a:rPr lang="en-US" smtClean="0"/>
              <a:t>8/14/16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1016213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0D63C-0F84-4142-BF4B-DAC1DB8ABE7C}" type="datetimeFigureOut">
              <a:rPr lang="en-US" smtClean="0"/>
              <a:t>8/14/16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747414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D0D63C-0F84-4142-BF4B-DAC1DB8ABE7C}" type="datetimeFigureOut">
              <a:rPr lang="en-US" smtClean="0"/>
              <a:t>8/14/16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2988480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D0D63C-0F84-4142-BF4B-DAC1DB8ABE7C}" type="datetimeFigureOut">
              <a:rPr lang="en-US" smtClean="0"/>
              <a:t>8/14/16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2BA3A-E17D-1A4C-8666-E3847492FA0B}" type="slidenum">
              <a:rPr lang="en-US" smtClean="0"/>
              <a:t>‹#›</a:t>
            </a:fld>
            <a:endParaRPr lang="en-US"/>
          </a:p>
        </p:txBody>
      </p:sp>
    </p:spTree>
    <p:extLst>
      <p:ext uri="{BB962C8B-B14F-4D97-AF65-F5344CB8AC3E}">
        <p14:creationId xmlns:p14="http://schemas.microsoft.com/office/powerpoint/2010/main" val="1612305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3D0D63C-0F84-4142-BF4B-DAC1DB8ABE7C}" type="datetimeFigureOut">
              <a:rPr lang="en-US" smtClean="0"/>
              <a:t>8/14/16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D2BA3A-E17D-1A4C-8666-E3847492FA0B}" type="slidenum">
              <a:rPr lang="en-US" smtClean="0"/>
              <a:t>‹#›</a:t>
            </a:fld>
            <a:endParaRPr lang="en-US"/>
          </a:p>
        </p:txBody>
      </p:sp>
    </p:spTree>
    <p:extLst>
      <p:ext uri="{BB962C8B-B14F-4D97-AF65-F5344CB8AC3E}">
        <p14:creationId xmlns:p14="http://schemas.microsoft.com/office/powerpoint/2010/main" val="3485142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oleObject" Target="../embeddings/oleObject2.bin"/><Relationship Id="rId7" Type="http://schemas.openxmlformats.org/officeDocument/2006/relationships/image" Target="../media/image10.emf"/><Relationship Id="rId8" Type="http://schemas.openxmlformats.org/officeDocument/2006/relationships/oleObject" Target="../embeddings/oleObject3.bin"/><Relationship Id="rId9"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4.bin"/><Relationship Id="rId5" Type="http://schemas.openxmlformats.org/officeDocument/2006/relationships/image" Target="../media/image12.emf"/><Relationship Id="rId6" Type="http://schemas.openxmlformats.org/officeDocument/2006/relationships/oleObject" Target="../embeddings/oleObject5.bin"/><Relationship Id="rId7" Type="http://schemas.openxmlformats.org/officeDocument/2006/relationships/image" Target="../media/image1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6.bin"/><Relationship Id="rId5" Type="http://schemas.openxmlformats.org/officeDocument/2006/relationships/image" Target="../media/image14.emf"/><Relationship Id="rId6" Type="http://schemas.openxmlformats.org/officeDocument/2006/relationships/oleObject" Target="../embeddings/oleObject7.bin"/><Relationship Id="rId7" Type="http://schemas.openxmlformats.org/officeDocument/2006/relationships/image" Target="../media/image15.emf"/><Relationship Id="rId8" Type="http://schemas.openxmlformats.org/officeDocument/2006/relationships/oleObject" Target="../embeddings/oleObject8.bin"/><Relationship Id="rId9" Type="http://schemas.openxmlformats.org/officeDocument/2006/relationships/image" Target="../media/image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9.bin"/><Relationship Id="rId5" Type="http://schemas.openxmlformats.org/officeDocument/2006/relationships/image" Target="../media/image16.emf"/><Relationship Id="rId6" Type="http://schemas.openxmlformats.org/officeDocument/2006/relationships/oleObject" Target="../embeddings/oleObject10.bin"/><Relationship Id="rId7" Type="http://schemas.openxmlformats.org/officeDocument/2006/relationships/image" Target="../media/image1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11.bin"/><Relationship Id="rId5" Type="http://schemas.openxmlformats.org/officeDocument/2006/relationships/image" Target="../media/image18.emf"/><Relationship Id="rId6" Type="http://schemas.openxmlformats.org/officeDocument/2006/relationships/oleObject" Target="../embeddings/oleObject12.bin"/><Relationship Id="rId7" Type="http://schemas.openxmlformats.org/officeDocument/2006/relationships/image" Target="../media/image19.emf"/><Relationship Id="rId8" Type="http://schemas.openxmlformats.org/officeDocument/2006/relationships/oleObject" Target="../embeddings/oleObject13.bin"/><Relationship Id="rId9" Type="http://schemas.openxmlformats.org/officeDocument/2006/relationships/image" Target="../media/image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14.bin"/><Relationship Id="rId5" Type="http://schemas.openxmlformats.org/officeDocument/2006/relationships/image" Target="../media/image35.emf"/><Relationship Id="rId6" Type="http://schemas.openxmlformats.org/officeDocument/2006/relationships/image" Target="../media/image36.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15.bin"/><Relationship Id="rId5"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16.bin"/><Relationship Id="rId5" Type="http://schemas.openxmlformats.org/officeDocument/2006/relationships/image" Target="../media/image47.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17.bin"/><Relationship Id="rId5" Type="http://schemas.openxmlformats.org/officeDocument/2006/relationships/image" Target="../media/image48.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18.bin"/><Relationship Id="rId5" Type="http://schemas.openxmlformats.org/officeDocument/2006/relationships/image" Target="../media/image49.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jpg"/><Relationship Id="rId5" Type="http://schemas.openxmlformats.org/officeDocument/2006/relationships/oleObject" Target="../embeddings/oleObject19.bin"/><Relationship Id="rId6" Type="http://schemas.openxmlformats.org/officeDocument/2006/relationships/image" Target="../media/image50.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0.bin"/><Relationship Id="rId5" Type="http://schemas.openxmlformats.org/officeDocument/2006/relationships/image" Target="../media/image51.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1.bin"/><Relationship Id="rId5" Type="http://schemas.openxmlformats.org/officeDocument/2006/relationships/image" Target="../media/image47.emf"/><Relationship Id="rId6" Type="http://schemas.openxmlformats.org/officeDocument/2006/relationships/oleObject" Target="../embeddings/oleObject22.bin"/><Relationship Id="rId7" Type="http://schemas.openxmlformats.org/officeDocument/2006/relationships/image" Target="../media/image53.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3.bin"/><Relationship Id="rId5" Type="http://schemas.openxmlformats.org/officeDocument/2006/relationships/image" Target="../media/image54.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4.bin"/><Relationship Id="rId5" Type="http://schemas.openxmlformats.org/officeDocument/2006/relationships/image" Target="../media/image55.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5.bin"/><Relationship Id="rId5" Type="http://schemas.openxmlformats.org/officeDocument/2006/relationships/image" Target="../media/image56.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6.bin"/><Relationship Id="rId5" Type="http://schemas.openxmlformats.org/officeDocument/2006/relationships/image" Target="../media/image47.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7.bin"/><Relationship Id="rId5" Type="http://schemas.openxmlformats.org/officeDocument/2006/relationships/image" Target="../media/image57.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oleObject" Target="../embeddings/oleObject28.bin"/><Relationship Id="rId5" Type="http://schemas.openxmlformats.org/officeDocument/2006/relationships/image" Target="../media/image51.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7000"/>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33192" y="755823"/>
            <a:ext cx="6889271" cy="3798455"/>
          </a:xfrm>
          <a:prstGeom prst="rect">
            <a:avLst/>
          </a:prstGeom>
          <a:solidFill>
            <a:schemeClr val="tx1">
              <a:lumMod val="75000"/>
              <a:lumOff val="25000"/>
            </a:schemeClr>
          </a:solidFill>
          <a:ln>
            <a:noFill/>
          </a:ln>
          <a:effectLst>
            <a:glow rad="406400">
              <a:schemeClr val="bg1">
                <a:lumMod val="6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33192" y="1100907"/>
            <a:ext cx="6889271" cy="2431435"/>
          </a:xfrm>
          <a:prstGeom prst="rect">
            <a:avLst/>
          </a:prstGeom>
        </p:spPr>
        <p:txBody>
          <a:bodyPr wrap="square">
            <a:spAutoFit/>
          </a:bodyPr>
          <a:lstStyle/>
          <a:p>
            <a:pPr algn="ctr"/>
            <a:endParaRPr lang="en-US" sz="3200" dirty="0" smtClean="0">
              <a:solidFill>
                <a:schemeClr val="bg1">
                  <a:lumMod val="85000"/>
                </a:schemeClr>
              </a:solidFill>
            </a:endParaRPr>
          </a:p>
          <a:p>
            <a:pPr algn="ctr"/>
            <a:endParaRPr lang="en-US" sz="3200" dirty="0">
              <a:solidFill>
                <a:schemeClr val="bg1">
                  <a:lumMod val="85000"/>
                </a:schemeClr>
              </a:solidFill>
            </a:endParaRPr>
          </a:p>
          <a:p>
            <a:pPr algn="ctr"/>
            <a:r>
              <a:rPr lang="en-US" sz="3200" dirty="0" smtClean="0">
                <a:solidFill>
                  <a:schemeClr val="bg1">
                    <a:lumMod val="85000"/>
                  </a:schemeClr>
                </a:solidFill>
              </a:rPr>
              <a:t>Water Supply Systems: Water Budgets and Groundwater Assessments</a:t>
            </a:r>
            <a:endParaRPr lang="en-US" sz="2400" dirty="0" smtClean="0">
              <a:solidFill>
                <a:schemeClr val="bg1">
                  <a:lumMod val="85000"/>
                </a:schemeClr>
              </a:solidFill>
            </a:endParaRPr>
          </a:p>
          <a:p>
            <a:endParaRPr lang="en-US" sz="2400" dirty="0">
              <a:solidFill>
                <a:schemeClr val="bg1">
                  <a:lumMod val="85000"/>
                </a:schemeClr>
              </a:solidFill>
            </a:endParaRPr>
          </a:p>
        </p:txBody>
      </p:sp>
    </p:spTree>
    <p:extLst>
      <p:ext uri="{BB962C8B-B14F-4D97-AF65-F5344CB8AC3E}">
        <p14:creationId xmlns:p14="http://schemas.microsoft.com/office/powerpoint/2010/main" val="3782338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a:solidFill>
                  <a:srgbClr val="F2F2F2"/>
                </a:solidFill>
              </a:rPr>
              <a:t>Setting up a Water Budget </a:t>
            </a:r>
            <a:r>
              <a:rPr lang="en-US" sz="4000" dirty="0" smtClean="0">
                <a:solidFill>
                  <a:srgbClr val="F2F2F2"/>
                </a:solidFill>
              </a:rPr>
              <a:t>Equation</a:t>
            </a:r>
            <a:endParaRPr lang="en-US" sz="4000" dirty="0">
              <a:solidFill>
                <a:srgbClr val="F2F2F2"/>
              </a:solidFill>
            </a:endParaRPr>
          </a:p>
        </p:txBody>
      </p:sp>
      <p:sp>
        <p:nvSpPr>
          <p:cNvPr id="11" name="Content Placeholder 2"/>
          <p:cNvSpPr>
            <a:spLocks noGrp="1"/>
          </p:cNvSpPr>
          <p:nvPr>
            <p:ph idx="1"/>
          </p:nvPr>
        </p:nvSpPr>
        <p:spPr>
          <a:xfrm>
            <a:off x="1086086" y="1059117"/>
            <a:ext cx="7899152" cy="3533899"/>
          </a:xfrm>
        </p:spPr>
        <p:txBody>
          <a:bodyPr>
            <a:noAutofit/>
          </a:bodyPr>
          <a:lstStyle/>
          <a:p>
            <a:r>
              <a:rPr lang="en-US" sz="2400" dirty="0">
                <a:solidFill>
                  <a:srgbClr val="F2F2F2"/>
                </a:solidFill>
              </a:rPr>
              <a:t>Similar to accounting for your personal finances</a:t>
            </a:r>
          </a:p>
          <a:p>
            <a:pPr lvl="1"/>
            <a:r>
              <a:rPr lang="en-US" sz="2000" dirty="0">
                <a:solidFill>
                  <a:srgbClr val="F2F2F2"/>
                </a:solidFill>
              </a:rPr>
              <a:t>Track income and expenses </a:t>
            </a:r>
          </a:p>
          <a:p>
            <a:pPr lvl="1"/>
            <a:r>
              <a:rPr lang="en-US" sz="2000" dirty="0">
                <a:solidFill>
                  <a:srgbClr val="F2F2F2"/>
                </a:solidFill>
              </a:rPr>
              <a:t>See change in “storage” of your bank account </a:t>
            </a:r>
            <a:endParaRPr lang="en-US" sz="2000" dirty="0" smtClean="0">
              <a:solidFill>
                <a:srgbClr val="F2F2F2"/>
              </a:solidFill>
            </a:endParaRPr>
          </a:p>
          <a:p>
            <a:pPr marL="457200" lvl="1" indent="0">
              <a:buNone/>
            </a:pPr>
            <a:endParaRPr lang="en-US" sz="2400" dirty="0" smtClean="0">
              <a:solidFill>
                <a:srgbClr val="F2F2F2"/>
              </a:solidFill>
            </a:endParaRPr>
          </a:p>
          <a:p>
            <a:r>
              <a:rPr lang="en-US" sz="2400" dirty="0" smtClean="0">
                <a:solidFill>
                  <a:srgbClr val="F2F2F2"/>
                </a:solidFill>
              </a:rPr>
              <a:t>All inputs, outputs, and changes must be identified </a:t>
            </a:r>
          </a:p>
          <a:p>
            <a:pPr marL="0" indent="0">
              <a:buNone/>
            </a:pPr>
            <a:endParaRPr lang="en-US" sz="2400" dirty="0" smtClean="0">
              <a:solidFill>
                <a:srgbClr val="F2F2F2"/>
              </a:solidFill>
            </a:endParaRPr>
          </a:p>
          <a:p>
            <a:r>
              <a:rPr lang="en-US" sz="2400" dirty="0" smtClean="0">
                <a:solidFill>
                  <a:srgbClr val="F2F2F2"/>
                </a:solidFill>
              </a:rPr>
              <a:t>What is your </a:t>
            </a:r>
            <a:r>
              <a:rPr lang="en-US" sz="2400" u="sng" dirty="0" smtClean="0">
                <a:solidFill>
                  <a:srgbClr val="F2F2F2"/>
                </a:solidFill>
              </a:rPr>
              <a:t>conceptual model??</a:t>
            </a:r>
          </a:p>
          <a:p>
            <a:endParaRPr lang="en-US" sz="2400" u="sng" dirty="0" smtClean="0">
              <a:solidFill>
                <a:srgbClr val="F2F2F2"/>
              </a:solidFill>
            </a:endParaRPr>
          </a:p>
          <a:p>
            <a:r>
              <a:rPr lang="en-US" sz="2400" dirty="0" smtClean="0">
                <a:solidFill>
                  <a:srgbClr val="F2F2F2"/>
                </a:solidFill>
              </a:rPr>
              <a:t>What are the uncertainties? </a:t>
            </a:r>
          </a:p>
        </p:txBody>
      </p:sp>
    </p:spTree>
    <p:extLst>
      <p:ext uri="{BB962C8B-B14F-4D97-AF65-F5344CB8AC3E}">
        <p14:creationId xmlns:p14="http://schemas.microsoft.com/office/powerpoint/2010/main" val="3758088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The Water Budget </a:t>
            </a:r>
            <a:endParaRPr lang="en-US" sz="4000" dirty="0">
              <a:solidFill>
                <a:schemeClr val="bg1">
                  <a:lumMod val="95000"/>
                </a:schemeClr>
              </a:solidFill>
            </a:endParaRPr>
          </a:p>
        </p:txBody>
      </p:sp>
      <p:sp>
        <p:nvSpPr>
          <p:cNvPr id="11" name="Content Placeholder 2"/>
          <p:cNvSpPr>
            <a:spLocks noGrp="1"/>
          </p:cNvSpPr>
          <p:nvPr>
            <p:ph idx="1"/>
          </p:nvPr>
        </p:nvSpPr>
        <p:spPr>
          <a:xfrm>
            <a:off x="1086086" y="1261750"/>
            <a:ext cx="7899152" cy="3533899"/>
          </a:xfrm>
        </p:spPr>
        <p:txBody>
          <a:bodyPr>
            <a:noAutofit/>
          </a:bodyPr>
          <a:lstStyle/>
          <a:p>
            <a:pPr marL="0" indent="0" algn="ctr">
              <a:buNone/>
            </a:pPr>
            <a:r>
              <a:rPr lang="en-US" sz="2800" b="1" dirty="0" smtClean="0">
                <a:solidFill>
                  <a:srgbClr val="F2F2F2"/>
                </a:solidFill>
              </a:rPr>
              <a:t>INFLOW = OUTFLOW +/- CHANGE IN STORAGE </a:t>
            </a:r>
          </a:p>
          <a:p>
            <a:pPr marL="0" indent="0">
              <a:buNone/>
            </a:pPr>
            <a:endParaRPr lang="en-US" sz="2400" dirty="0" smtClean="0">
              <a:solidFill>
                <a:srgbClr val="F2F2F2"/>
              </a:solidFill>
            </a:endParaRPr>
          </a:p>
          <a:p>
            <a:r>
              <a:rPr lang="en-US" sz="2400" u="sng" dirty="0" smtClean="0">
                <a:solidFill>
                  <a:srgbClr val="F2F2F2"/>
                </a:solidFill>
              </a:rPr>
              <a:t>Inflows:</a:t>
            </a:r>
            <a:r>
              <a:rPr lang="en-US" sz="2400" dirty="0" smtClean="0">
                <a:solidFill>
                  <a:srgbClr val="F2F2F2"/>
                </a:solidFill>
              </a:rPr>
              <a:t> Precipitation + SW inflow + GW inflow + imported water</a:t>
            </a:r>
          </a:p>
          <a:p>
            <a:r>
              <a:rPr lang="en-US" sz="2400" u="sng" dirty="0" smtClean="0">
                <a:solidFill>
                  <a:srgbClr val="F2F2F2"/>
                </a:solidFill>
              </a:rPr>
              <a:t>Outflows:</a:t>
            </a:r>
            <a:r>
              <a:rPr lang="en-US" sz="2400" dirty="0" smtClean="0">
                <a:solidFill>
                  <a:srgbClr val="F2F2F2"/>
                </a:solidFill>
              </a:rPr>
              <a:t> ET + SW out + GW out + Exports + consumption </a:t>
            </a:r>
          </a:p>
          <a:p>
            <a:r>
              <a:rPr lang="en-US" sz="2400" u="sng" dirty="0" smtClean="0">
                <a:solidFill>
                  <a:srgbClr val="F2F2F2"/>
                </a:solidFill>
              </a:rPr>
              <a:t>Storage:</a:t>
            </a:r>
            <a:r>
              <a:rPr lang="en-US" sz="2400" dirty="0" smtClean="0">
                <a:solidFill>
                  <a:srgbClr val="F2F2F2"/>
                </a:solidFill>
              </a:rPr>
              <a:t> </a:t>
            </a:r>
            <a:r>
              <a:rPr lang="en-US" sz="2400" dirty="0">
                <a:solidFill>
                  <a:srgbClr val="F2F2F2"/>
                </a:solidFill>
              </a:rPr>
              <a:t>I</a:t>
            </a:r>
            <a:r>
              <a:rPr lang="en-US" sz="2400" dirty="0" smtClean="0">
                <a:solidFill>
                  <a:srgbClr val="F2F2F2"/>
                </a:solidFill>
              </a:rPr>
              <a:t>ncreased/decrease in SW storage + increase/decreases in GW storage  </a:t>
            </a:r>
          </a:p>
        </p:txBody>
      </p:sp>
    </p:spTree>
    <p:extLst>
      <p:ext uri="{BB962C8B-B14F-4D97-AF65-F5344CB8AC3E}">
        <p14:creationId xmlns:p14="http://schemas.microsoft.com/office/powerpoint/2010/main" val="1389132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Autofit/>
          </a:bodyPr>
          <a:lstStyle/>
          <a:p>
            <a:r>
              <a:rPr lang="en-US" sz="2800" dirty="0" smtClean="0">
                <a:solidFill>
                  <a:srgbClr val="F2F2F2"/>
                </a:solidFill>
              </a:rPr>
              <a:t>Water Budget for Upper Feather River Watershed</a:t>
            </a:r>
            <a:endParaRPr lang="en-US" sz="2800" dirty="0">
              <a:solidFill>
                <a:srgbClr val="F2F2F2"/>
              </a:solidFill>
            </a:endParaRPr>
          </a:p>
        </p:txBody>
      </p:sp>
      <p:sp>
        <p:nvSpPr>
          <p:cNvPr id="11" name="Content Placeholder 2"/>
          <p:cNvSpPr>
            <a:spLocks noGrp="1"/>
          </p:cNvSpPr>
          <p:nvPr>
            <p:ph idx="1"/>
          </p:nvPr>
        </p:nvSpPr>
        <p:spPr>
          <a:xfrm>
            <a:off x="1086086" y="1059118"/>
            <a:ext cx="3872685" cy="1169846"/>
          </a:xfrm>
        </p:spPr>
        <p:txBody>
          <a:bodyPr>
            <a:noAutofit/>
          </a:bodyPr>
          <a:lstStyle/>
          <a:p>
            <a:r>
              <a:rPr lang="en-US" sz="2000" dirty="0" smtClean="0">
                <a:solidFill>
                  <a:schemeClr val="bg1">
                    <a:lumMod val="95000"/>
                  </a:schemeClr>
                </a:solidFill>
              </a:rPr>
              <a:t>Area: 3,600 mi</a:t>
            </a:r>
            <a:r>
              <a:rPr lang="en-US" sz="2000" baseline="30000" dirty="0" smtClean="0">
                <a:solidFill>
                  <a:schemeClr val="bg1">
                    <a:lumMod val="95000"/>
                  </a:schemeClr>
                </a:solidFill>
              </a:rPr>
              <a:t>2 </a:t>
            </a:r>
            <a:r>
              <a:rPr lang="en-US" sz="2000" dirty="0" smtClean="0">
                <a:solidFill>
                  <a:schemeClr val="bg1">
                    <a:lumMod val="95000"/>
                  </a:schemeClr>
                </a:solidFill>
              </a:rPr>
              <a:t>≈ 9,300 km</a:t>
            </a:r>
            <a:r>
              <a:rPr lang="en-US" sz="2000" baseline="30000" dirty="0" smtClean="0">
                <a:solidFill>
                  <a:schemeClr val="bg1">
                    <a:lumMod val="95000"/>
                  </a:schemeClr>
                </a:solidFill>
              </a:rPr>
              <a:t>2</a:t>
            </a:r>
            <a:endParaRPr lang="en-US" sz="2000" baseline="30000" dirty="0">
              <a:solidFill>
                <a:schemeClr val="bg1">
                  <a:lumMod val="95000"/>
                </a:schemeClr>
              </a:solidFill>
            </a:endParaRPr>
          </a:p>
          <a:p>
            <a:r>
              <a:rPr lang="en-US" sz="2000" dirty="0" smtClean="0">
                <a:solidFill>
                  <a:schemeClr val="bg1">
                    <a:lumMod val="95000"/>
                  </a:schemeClr>
                </a:solidFill>
              </a:rPr>
              <a:t>Average precipitation = 45 inches/year</a:t>
            </a:r>
            <a:endParaRPr lang="en-US" sz="2000" dirty="0">
              <a:solidFill>
                <a:schemeClr val="bg1">
                  <a:lumMod val="95000"/>
                </a:schemeClr>
              </a:solidFill>
            </a:endParaRPr>
          </a:p>
          <a:p>
            <a:r>
              <a:rPr lang="en-US" sz="2000" dirty="0" smtClean="0">
                <a:solidFill>
                  <a:schemeClr val="bg1">
                    <a:lumMod val="95000"/>
                  </a:schemeClr>
                </a:solidFill>
              </a:rPr>
              <a:t>Average ET = 20 inches/year</a:t>
            </a:r>
          </a:p>
          <a:p>
            <a:r>
              <a:rPr lang="en-US" sz="2000" dirty="0" smtClean="0">
                <a:solidFill>
                  <a:schemeClr val="bg1">
                    <a:lumMod val="95000"/>
                  </a:schemeClr>
                </a:solidFill>
              </a:rPr>
              <a:t>SW inflows: </a:t>
            </a:r>
          </a:p>
          <a:p>
            <a:endParaRPr lang="en-US" sz="2000" dirty="0">
              <a:solidFill>
                <a:schemeClr val="bg1">
                  <a:lumMod val="95000"/>
                </a:schemeClr>
              </a:solidFill>
            </a:endParaRPr>
          </a:p>
          <a:p>
            <a:endParaRPr lang="en-US" sz="2000" dirty="0" smtClean="0">
              <a:solidFill>
                <a:schemeClr val="bg1">
                  <a:lumMod val="95000"/>
                </a:schemeClr>
              </a:solidFill>
            </a:endParaRPr>
          </a:p>
          <a:p>
            <a:endParaRPr lang="en-US" sz="2000" dirty="0">
              <a:solidFill>
                <a:schemeClr val="bg1">
                  <a:lumMod val="95000"/>
                </a:schemeClr>
              </a:solidFill>
            </a:endParaRPr>
          </a:p>
          <a:p>
            <a:endParaRPr lang="en-US" sz="2000" dirty="0" smtClean="0">
              <a:solidFill>
                <a:schemeClr val="bg1">
                  <a:lumMod val="95000"/>
                </a:schemeClr>
              </a:solidFill>
            </a:endParaRPr>
          </a:p>
          <a:p>
            <a:r>
              <a:rPr lang="en-US" sz="2000" dirty="0" smtClean="0">
                <a:solidFill>
                  <a:schemeClr val="bg1">
                    <a:lumMod val="95000"/>
                  </a:schemeClr>
                </a:solidFill>
              </a:rPr>
              <a:t>SW Outflows: 2.3% of total inflows </a:t>
            </a:r>
            <a:r>
              <a:rPr lang="en-US" sz="2000" dirty="0">
                <a:solidFill>
                  <a:schemeClr val="bg1">
                    <a:lumMod val="95000"/>
                  </a:schemeClr>
                </a:solidFill>
              </a:rPr>
              <a:t>≈ </a:t>
            </a:r>
            <a:r>
              <a:rPr lang="en-US" sz="2000" dirty="0" smtClean="0">
                <a:solidFill>
                  <a:schemeClr val="bg1">
                    <a:lumMod val="95000"/>
                  </a:schemeClr>
                </a:solidFill>
              </a:rPr>
              <a:t>122.13 </a:t>
            </a:r>
            <a:r>
              <a:rPr lang="en-US" sz="2000" dirty="0" err="1" smtClean="0">
                <a:solidFill>
                  <a:schemeClr val="bg1">
                    <a:lumMod val="95000"/>
                  </a:schemeClr>
                </a:solidFill>
              </a:rPr>
              <a:t>cfs</a:t>
            </a:r>
            <a:endParaRPr lang="en-US" sz="2000" dirty="0" smtClean="0">
              <a:solidFill>
                <a:schemeClr val="bg1">
                  <a:lumMod val="95000"/>
                </a:schemeClr>
              </a:solidFill>
            </a:endParaRPr>
          </a:p>
          <a:p>
            <a:endParaRPr lang="en-US" sz="2000" dirty="0" smtClean="0">
              <a:solidFill>
                <a:schemeClr val="bg1">
                  <a:lumMod val="95000"/>
                </a:schemeClr>
              </a:solidFill>
            </a:endParaRPr>
          </a:p>
        </p:txBody>
      </p:sp>
      <p:pic>
        <p:nvPicPr>
          <p:cNvPr id="4" name="Picture 3" descr="Screen Shot 2016-02-15 at 8.56.28 AM.png"/>
          <p:cNvPicPr>
            <a:picLocks noChangeAspect="1"/>
          </p:cNvPicPr>
          <p:nvPr/>
        </p:nvPicPr>
        <p:blipFill rotWithShape="1">
          <a:blip r:embed="rId4">
            <a:extLst>
              <a:ext uri="{28A0092B-C50C-407E-A947-70E740481C1C}">
                <a14:useLocalDpi xmlns:a14="http://schemas.microsoft.com/office/drawing/2010/main" val="0"/>
              </a:ext>
            </a:extLst>
          </a:blip>
          <a:srcRect t="8902" r="13066"/>
          <a:stretch/>
        </p:blipFill>
        <p:spPr>
          <a:xfrm>
            <a:off x="1480787" y="2909923"/>
            <a:ext cx="2964542" cy="106233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807" y="722674"/>
            <a:ext cx="3145472" cy="4299702"/>
          </a:xfrm>
          <a:prstGeom prst="rect">
            <a:avLst/>
          </a:prstGeom>
        </p:spPr>
      </p:pic>
    </p:spTree>
    <p:extLst>
      <p:ext uri="{BB962C8B-B14F-4D97-AF65-F5344CB8AC3E}">
        <p14:creationId xmlns:p14="http://schemas.microsoft.com/office/powerpoint/2010/main" val="28672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Autofit/>
          </a:bodyPr>
          <a:lstStyle/>
          <a:p>
            <a:r>
              <a:rPr lang="en-US" sz="2800" dirty="0" smtClean="0">
                <a:solidFill>
                  <a:srgbClr val="F2F2F2"/>
                </a:solidFill>
              </a:rPr>
              <a:t>Water Budget for Upper Feather River Watershed </a:t>
            </a:r>
            <a:endParaRPr lang="en-US" sz="2800" dirty="0">
              <a:solidFill>
                <a:srgbClr val="F2F2F2"/>
              </a:solidFill>
            </a:endParaRPr>
          </a:p>
        </p:txBody>
      </p:sp>
      <p:sp>
        <p:nvSpPr>
          <p:cNvPr id="11" name="Content Placeholder 2"/>
          <p:cNvSpPr>
            <a:spLocks noGrp="1"/>
          </p:cNvSpPr>
          <p:nvPr>
            <p:ph idx="1"/>
          </p:nvPr>
        </p:nvSpPr>
        <p:spPr>
          <a:xfrm>
            <a:off x="1086086" y="978064"/>
            <a:ext cx="3733091" cy="3304243"/>
          </a:xfrm>
        </p:spPr>
        <p:txBody>
          <a:bodyPr>
            <a:noAutofit/>
          </a:bodyPr>
          <a:lstStyle/>
          <a:p>
            <a:r>
              <a:rPr lang="en-US" sz="2000" dirty="0" smtClean="0">
                <a:solidFill>
                  <a:schemeClr val="bg1">
                    <a:lumMod val="95000"/>
                  </a:schemeClr>
                </a:solidFill>
              </a:rPr>
              <a:t>Average exports from Oroville Reservoir: 2.8 MAF</a:t>
            </a:r>
          </a:p>
          <a:p>
            <a:r>
              <a:rPr lang="en-US" sz="2000" dirty="0" smtClean="0">
                <a:solidFill>
                  <a:schemeClr val="bg1">
                    <a:lumMod val="95000"/>
                  </a:schemeClr>
                </a:solidFill>
              </a:rPr>
              <a:t>Average change in GW storage: </a:t>
            </a:r>
            <a:r>
              <a:rPr lang="en-US" sz="2000" baseline="30000" dirty="0" smtClean="0">
                <a:solidFill>
                  <a:schemeClr val="bg1">
                    <a:lumMod val="95000"/>
                  </a:schemeClr>
                </a:solidFill>
              </a:rPr>
              <a:t> </a:t>
            </a:r>
            <a:r>
              <a:rPr lang="en-US" sz="2000" dirty="0" smtClean="0">
                <a:solidFill>
                  <a:schemeClr val="bg1">
                    <a:lumMod val="95000"/>
                  </a:schemeClr>
                </a:solidFill>
              </a:rPr>
              <a:t>3 inches/year</a:t>
            </a:r>
          </a:p>
          <a:p>
            <a:r>
              <a:rPr lang="en-US" sz="2000" dirty="0" smtClean="0">
                <a:solidFill>
                  <a:schemeClr val="bg1">
                    <a:lumMod val="95000"/>
                  </a:schemeClr>
                </a:solidFill>
              </a:rPr>
              <a:t>Assumptions: </a:t>
            </a:r>
          </a:p>
          <a:p>
            <a:pPr lvl="1"/>
            <a:r>
              <a:rPr lang="en-US" sz="1600" dirty="0" smtClean="0">
                <a:solidFill>
                  <a:schemeClr val="bg1">
                    <a:lumMod val="95000"/>
                  </a:schemeClr>
                </a:solidFill>
              </a:rPr>
              <a:t>No GW inflow or outflow </a:t>
            </a:r>
          </a:p>
          <a:p>
            <a:pPr lvl="1"/>
            <a:r>
              <a:rPr lang="en-US" sz="1600" dirty="0" smtClean="0">
                <a:solidFill>
                  <a:schemeClr val="bg1">
                    <a:lumMod val="95000"/>
                  </a:schemeClr>
                </a:solidFill>
              </a:rPr>
              <a:t>No imported water</a:t>
            </a:r>
          </a:p>
          <a:p>
            <a:pPr lvl="1"/>
            <a:r>
              <a:rPr lang="en-US" sz="1600" dirty="0" smtClean="0">
                <a:solidFill>
                  <a:schemeClr val="bg1">
                    <a:lumMod val="95000"/>
                  </a:schemeClr>
                </a:solidFill>
              </a:rPr>
              <a:t>Exports of Oroville Reservoir = total watershed exports </a:t>
            </a:r>
          </a:p>
          <a:p>
            <a:pPr marL="0" indent="0">
              <a:buNone/>
            </a:pPr>
            <a:endParaRPr lang="en-US" sz="2000" dirty="0" smtClean="0">
              <a:solidFill>
                <a:schemeClr val="bg1">
                  <a:lumMod val="95000"/>
                </a:schemeClr>
              </a:solidFill>
            </a:endParaRPr>
          </a:p>
          <a:p>
            <a:pPr marL="0" indent="0">
              <a:buNone/>
            </a:pPr>
            <a:r>
              <a:rPr lang="en-US" sz="2000" dirty="0" smtClean="0">
                <a:solidFill>
                  <a:schemeClr val="accent5">
                    <a:lumMod val="60000"/>
                    <a:lumOff val="40000"/>
                  </a:schemeClr>
                </a:solidFill>
              </a:rPr>
              <a:t>What is the change in surface water storage in MAF per year???</a:t>
            </a:r>
          </a:p>
        </p:txBody>
      </p:sp>
      <p:pic>
        <p:nvPicPr>
          <p:cNvPr id="2" name="Picture 1" descr="Screen Shot 2016-02-15 at 8.44.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153" y="951046"/>
            <a:ext cx="4216730" cy="3919516"/>
          </a:xfrm>
          <a:prstGeom prst="rect">
            <a:avLst/>
          </a:prstGeom>
        </p:spPr>
      </p:pic>
    </p:spTree>
    <p:extLst>
      <p:ext uri="{BB962C8B-B14F-4D97-AF65-F5344CB8AC3E}">
        <p14:creationId xmlns:p14="http://schemas.microsoft.com/office/powerpoint/2010/main" val="1377925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The Water Budget </a:t>
            </a:r>
            <a:endParaRPr lang="en-US" sz="4000" dirty="0">
              <a:solidFill>
                <a:schemeClr val="bg1">
                  <a:lumMod val="95000"/>
                </a:schemeClr>
              </a:solidFill>
            </a:endParaRPr>
          </a:p>
        </p:txBody>
      </p:sp>
      <p:sp>
        <p:nvSpPr>
          <p:cNvPr id="11" name="Content Placeholder 2"/>
          <p:cNvSpPr>
            <a:spLocks noGrp="1"/>
          </p:cNvSpPr>
          <p:nvPr>
            <p:ph idx="1"/>
          </p:nvPr>
        </p:nvSpPr>
        <p:spPr>
          <a:xfrm>
            <a:off x="1086086" y="1261750"/>
            <a:ext cx="7899152" cy="3533899"/>
          </a:xfrm>
        </p:spPr>
        <p:txBody>
          <a:bodyPr>
            <a:noAutofit/>
          </a:bodyPr>
          <a:lstStyle/>
          <a:p>
            <a:pPr marL="0" indent="0" algn="ctr">
              <a:buNone/>
            </a:pPr>
            <a:r>
              <a:rPr lang="en-US" sz="2800" b="1" dirty="0" smtClean="0">
                <a:solidFill>
                  <a:srgbClr val="F2F2F2"/>
                </a:solidFill>
              </a:rPr>
              <a:t>INFLOW = OUTFLOW +/- CHANGE IN STORAGE </a:t>
            </a:r>
          </a:p>
          <a:p>
            <a:pPr marL="0" indent="0">
              <a:buNone/>
            </a:pPr>
            <a:endParaRPr lang="en-US" sz="2400" dirty="0" smtClean="0">
              <a:solidFill>
                <a:srgbClr val="F2F2F2"/>
              </a:solidFill>
            </a:endParaRPr>
          </a:p>
          <a:p>
            <a:r>
              <a:rPr lang="en-US" sz="2400" u="sng" dirty="0" smtClean="0">
                <a:solidFill>
                  <a:srgbClr val="F2F2F2"/>
                </a:solidFill>
              </a:rPr>
              <a:t>Inflows:</a:t>
            </a:r>
            <a:r>
              <a:rPr lang="en-US" sz="2400" dirty="0" smtClean="0">
                <a:solidFill>
                  <a:srgbClr val="F2F2F2"/>
                </a:solidFill>
              </a:rPr>
              <a:t> Precipitation + SW inflow + GW inflow + imported water</a:t>
            </a:r>
          </a:p>
          <a:p>
            <a:r>
              <a:rPr lang="en-US" sz="2400" u="sng" dirty="0" smtClean="0">
                <a:solidFill>
                  <a:srgbClr val="F2F2F2"/>
                </a:solidFill>
              </a:rPr>
              <a:t>Outflows:</a:t>
            </a:r>
            <a:r>
              <a:rPr lang="en-US" sz="2400" dirty="0" smtClean="0">
                <a:solidFill>
                  <a:srgbClr val="F2F2F2"/>
                </a:solidFill>
              </a:rPr>
              <a:t> ET + SW out + GW out + Exports + consumption </a:t>
            </a:r>
          </a:p>
          <a:p>
            <a:r>
              <a:rPr lang="en-US" sz="2400" u="sng" dirty="0" smtClean="0">
                <a:solidFill>
                  <a:srgbClr val="F2F2F2"/>
                </a:solidFill>
              </a:rPr>
              <a:t>Storage:</a:t>
            </a:r>
            <a:r>
              <a:rPr lang="en-US" sz="2400" dirty="0" smtClean="0">
                <a:solidFill>
                  <a:srgbClr val="F2F2F2"/>
                </a:solidFill>
              </a:rPr>
              <a:t> Increase/decrease in SW storage + increase/decrease in GW storage  </a:t>
            </a:r>
          </a:p>
        </p:txBody>
      </p:sp>
    </p:spTree>
    <p:extLst>
      <p:ext uri="{BB962C8B-B14F-4D97-AF65-F5344CB8AC3E}">
        <p14:creationId xmlns:p14="http://schemas.microsoft.com/office/powerpoint/2010/main" val="6189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The Water Budget </a:t>
            </a:r>
            <a:endParaRPr lang="en-US" sz="4000" dirty="0">
              <a:solidFill>
                <a:schemeClr val="bg1">
                  <a:lumMod val="95000"/>
                </a:schemeClr>
              </a:solidFill>
            </a:endParaRPr>
          </a:p>
        </p:txBody>
      </p:sp>
      <p:sp>
        <p:nvSpPr>
          <p:cNvPr id="11" name="Content Placeholder 2"/>
          <p:cNvSpPr>
            <a:spLocks noGrp="1"/>
          </p:cNvSpPr>
          <p:nvPr>
            <p:ph idx="1"/>
          </p:nvPr>
        </p:nvSpPr>
        <p:spPr>
          <a:xfrm>
            <a:off x="1086086" y="1261750"/>
            <a:ext cx="7899152" cy="3533899"/>
          </a:xfrm>
        </p:spPr>
        <p:txBody>
          <a:bodyPr>
            <a:noAutofit/>
          </a:bodyPr>
          <a:lstStyle/>
          <a:p>
            <a:pPr marL="0" indent="0">
              <a:buNone/>
            </a:pPr>
            <a:r>
              <a:rPr lang="en-US" sz="2400" dirty="0" smtClean="0">
                <a:solidFill>
                  <a:srgbClr val="F2F2F2"/>
                </a:solidFill>
              </a:rPr>
              <a:t>Helpful Conversions: </a:t>
            </a:r>
          </a:p>
          <a:p>
            <a:r>
              <a:rPr lang="en-US" sz="2400" dirty="0">
                <a:solidFill>
                  <a:srgbClr val="F2F2F2"/>
                </a:solidFill>
              </a:rPr>
              <a:t>1 foot = 12 inches</a:t>
            </a:r>
          </a:p>
          <a:p>
            <a:r>
              <a:rPr lang="en-US" sz="2400" dirty="0" smtClean="0">
                <a:solidFill>
                  <a:srgbClr val="F2F2F2"/>
                </a:solidFill>
              </a:rPr>
              <a:t>1 mile = 5,280 </a:t>
            </a:r>
            <a:r>
              <a:rPr lang="en-US" sz="2400" dirty="0" err="1" smtClean="0">
                <a:solidFill>
                  <a:srgbClr val="F2F2F2"/>
                </a:solidFill>
              </a:rPr>
              <a:t>ft</a:t>
            </a:r>
            <a:endParaRPr lang="en-US" sz="2400" dirty="0" smtClean="0">
              <a:solidFill>
                <a:srgbClr val="F2F2F2"/>
              </a:solidFill>
            </a:endParaRPr>
          </a:p>
          <a:p>
            <a:pPr lvl="1"/>
            <a:r>
              <a:rPr lang="en-US" sz="2000" dirty="0" smtClean="0">
                <a:solidFill>
                  <a:srgbClr val="F2F2F2"/>
                </a:solidFill>
              </a:rPr>
              <a:t>1 mile</a:t>
            </a:r>
            <a:r>
              <a:rPr lang="en-US" sz="2000" baseline="30000" dirty="0" smtClean="0">
                <a:solidFill>
                  <a:srgbClr val="F2F2F2"/>
                </a:solidFill>
              </a:rPr>
              <a:t>2</a:t>
            </a:r>
            <a:r>
              <a:rPr lang="en-US" sz="2000" dirty="0" smtClean="0">
                <a:solidFill>
                  <a:srgbClr val="F2F2F2"/>
                </a:solidFill>
              </a:rPr>
              <a:t> = 2.7x10</a:t>
            </a:r>
            <a:r>
              <a:rPr lang="en-US" sz="2000" baseline="30000" dirty="0" smtClean="0">
                <a:solidFill>
                  <a:srgbClr val="F2F2F2"/>
                </a:solidFill>
              </a:rPr>
              <a:t>7</a:t>
            </a:r>
            <a:r>
              <a:rPr lang="en-US" sz="2000" dirty="0" smtClean="0">
                <a:solidFill>
                  <a:srgbClr val="F2F2F2"/>
                </a:solidFill>
              </a:rPr>
              <a:t> ft</a:t>
            </a:r>
            <a:r>
              <a:rPr lang="en-US" sz="2000" baseline="30000" dirty="0" smtClean="0">
                <a:solidFill>
                  <a:srgbClr val="F2F2F2"/>
                </a:solidFill>
              </a:rPr>
              <a:t>2</a:t>
            </a:r>
            <a:r>
              <a:rPr lang="en-US" sz="2000" dirty="0" smtClean="0">
                <a:solidFill>
                  <a:srgbClr val="F2F2F2"/>
                </a:solidFill>
              </a:rPr>
              <a:t> </a:t>
            </a:r>
          </a:p>
          <a:p>
            <a:r>
              <a:rPr lang="en-US" sz="2400" dirty="0" smtClean="0">
                <a:solidFill>
                  <a:srgbClr val="F2F2F2"/>
                </a:solidFill>
              </a:rPr>
              <a:t>1 Acre = 43,560 ft</a:t>
            </a:r>
            <a:r>
              <a:rPr lang="en-US" sz="2400" baseline="30000" dirty="0" smtClean="0">
                <a:solidFill>
                  <a:srgbClr val="F2F2F2"/>
                </a:solidFill>
              </a:rPr>
              <a:t>2</a:t>
            </a:r>
          </a:p>
          <a:p>
            <a:endParaRPr lang="en-US" sz="2400" dirty="0" smtClean="0">
              <a:solidFill>
                <a:srgbClr val="F2F2F2"/>
              </a:solidFill>
            </a:endParaRPr>
          </a:p>
          <a:p>
            <a:endParaRPr lang="en-US" sz="2400" dirty="0" smtClean="0">
              <a:solidFill>
                <a:srgbClr val="F2F2F2"/>
              </a:solidFill>
            </a:endParaRPr>
          </a:p>
          <a:p>
            <a:endParaRPr lang="en-US" sz="2400" dirty="0" smtClean="0">
              <a:solidFill>
                <a:srgbClr val="F2F2F2"/>
              </a:solidFill>
            </a:endParaRPr>
          </a:p>
        </p:txBody>
      </p:sp>
    </p:spTree>
    <p:extLst>
      <p:ext uri="{BB962C8B-B14F-4D97-AF65-F5344CB8AC3E}">
        <p14:creationId xmlns:p14="http://schemas.microsoft.com/office/powerpoint/2010/main" val="1101437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endParaRPr lang="en-US" sz="2400" dirty="0" smtClean="0">
              <a:solidFill>
                <a:srgbClr val="F2F2F2"/>
              </a:solidFill>
            </a:endParaRP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endParaRPr lang="en-US" sz="2400" dirty="0" smtClean="0">
              <a:solidFill>
                <a:srgbClr val="F2F2F2"/>
              </a:solidFill>
            </a:endParaRPr>
          </a:p>
          <a:p>
            <a:pPr marL="0" indent="0">
              <a:buNone/>
            </a:pPr>
            <a:endParaRPr lang="en-US" sz="2400" dirty="0" smtClean="0">
              <a:solidFill>
                <a:srgbClr val="F2F2F2"/>
              </a:solidFill>
            </a:endParaRPr>
          </a:p>
          <a:p>
            <a:pPr marL="0" indent="0">
              <a:buNone/>
            </a:pPr>
            <a:r>
              <a:rPr lang="en-US" sz="2400" dirty="0" smtClean="0">
                <a:solidFill>
                  <a:srgbClr val="F2F2F2"/>
                </a:solidFill>
              </a:rPr>
              <a:t>STORAGE: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3522459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93CDDD"/>
                </a:solidFill>
              </a:rPr>
              <a:t>Precipitation</a:t>
            </a:r>
            <a:r>
              <a:rPr lang="en-US" sz="2400" dirty="0" smtClean="0">
                <a:solidFill>
                  <a:srgbClr val="F2F2F2"/>
                </a:solidFill>
              </a:rPr>
              <a:t> + SW inflow + GW inflow + Imported water</a:t>
            </a:r>
          </a:p>
          <a:p>
            <a:pPr marL="0" indent="0">
              <a:buNone/>
            </a:pPr>
            <a:r>
              <a:rPr lang="en-US" sz="2400" dirty="0" smtClean="0">
                <a:solidFill>
                  <a:srgbClr val="93CDDD"/>
                </a:solidFill>
              </a:rPr>
              <a:t>XXXX AFY </a:t>
            </a:r>
            <a:r>
              <a:rPr lang="en-US" sz="2400" dirty="0" smtClean="0">
                <a:solidFill>
                  <a:srgbClr val="F2F2F2"/>
                </a:solidFill>
              </a:rPr>
              <a:t>+</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endParaRPr lang="en-US" sz="2400" dirty="0" smtClean="0">
              <a:solidFill>
                <a:srgbClr val="F2F2F2"/>
              </a:solidFill>
            </a:endParaRPr>
          </a:p>
          <a:p>
            <a:pPr marL="0" indent="0">
              <a:buNone/>
            </a:pPr>
            <a:endParaRPr lang="en-US" sz="2400" dirty="0" smtClean="0">
              <a:solidFill>
                <a:srgbClr val="F2F2F2"/>
              </a:solidFill>
            </a:endParaRPr>
          </a:p>
          <a:p>
            <a:pPr marL="0" indent="0">
              <a:buNone/>
            </a:pPr>
            <a:r>
              <a:rPr lang="en-US" sz="2400" dirty="0" smtClean="0">
                <a:solidFill>
                  <a:srgbClr val="F2F2F2"/>
                </a:solidFill>
              </a:rPr>
              <a:t>STORAGE: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632502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Precipitation: </a:t>
            </a:r>
          </a:p>
          <a:p>
            <a:pPr marL="0" indent="0">
              <a:buNone/>
            </a:pPr>
            <a:r>
              <a:rPr lang="en-US" sz="2400" dirty="0" smtClean="0">
                <a:solidFill>
                  <a:srgbClr val="F2F2F2"/>
                </a:solidFill>
              </a:rPr>
              <a:t>45 inches/year</a:t>
            </a:r>
            <a:r>
              <a:rPr lang="is-IS" sz="2400" dirty="0" smtClean="0">
                <a:solidFill>
                  <a:srgbClr val="F2F2F2"/>
                </a:solidFill>
              </a:rPr>
              <a:t>…..how to get this in AFY?</a:t>
            </a:r>
          </a:p>
          <a:p>
            <a:pPr marL="0" indent="0">
              <a:buNone/>
            </a:pPr>
            <a:r>
              <a:rPr lang="is-IS" sz="2400" i="1" dirty="0" smtClean="0">
                <a:solidFill>
                  <a:srgbClr val="F2F2F2"/>
                </a:solidFill>
              </a:rPr>
              <a:t>Note: </a:t>
            </a:r>
            <a:r>
              <a:rPr lang="en-US" sz="2400" i="1" dirty="0" smtClean="0">
                <a:solidFill>
                  <a:srgbClr val="F2F2F2"/>
                </a:solidFill>
              </a:rPr>
              <a:t>Area = 3,600 mi</a:t>
            </a:r>
            <a:r>
              <a:rPr lang="en-US" sz="2400" i="1" baseline="30000" dirty="0" smtClean="0">
                <a:solidFill>
                  <a:srgbClr val="F2F2F2"/>
                </a:solidFill>
              </a:rPr>
              <a:t>2</a:t>
            </a:r>
            <a:r>
              <a:rPr lang="en-US" sz="2400" i="1" dirty="0" smtClean="0">
                <a:solidFill>
                  <a:srgbClr val="F2F2F2"/>
                </a:solidFill>
              </a:rPr>
              <a:t> </a:t>
            </a:r>
            <a:endParaRPr lang="en-US" sz="2400" i="1" dirty="0">
              <a:solidFill>
                <a:srgbClr val="F2F2F2"/>
              </a:solidFill>
            </a:endParaRPr>
          </a:p>
          <a:p>
            <a:pPr marL="0" indent="0">
              <a:buNone/>
            </a:pPr>
            <a:endParaRPr lang="en-US" sz="2400" dirty="0" smtClean="0">
              <a:solidFill>
                <a:srgbClr val="F2F2F2"/>
              </a:solidFill>
            </a:endParaRPr>
          </a:p>
          <a:p>
            <a:pPr marL="0" indent="0">
              <a:buNone/>
            </a:pPr>
            <a:endParaRPr lang="en-US" sz="2400" dirty="0">
              <a:solidFill>
                <a:srgbClr val="F2F2F2"/>
              </a:solidFill>
            </a:endParaRPr>
          </a:p>
          <a:p>
            <a:pPr marL="0" indent="0">
              <a:buNone/>
            </a:pPr>
            <a:endParaRPr lang="en-US" sz="2400" dirty="0">
              <a:solidFill>
                <a:srgbClr val="F2F2F2"/>
              </a:solidFill>
            </a:endParaRPr>
          </a:p>
          <a:p>
            <a:pPr marL="0" indent="0">
              <a:buNone/>
            </a:pPr>
            <a:endParaRPr lang="en-US" sz="2400" dirty="0" smtClean="0">
              <a:solidFill>
                <a:srgbClr val="F2F2F2"/>
              </a:solidFill>
            </a:endParaRPr>
          </a:p>
          <a:p>
            <a:pPr marL="0" indent="0">
              <a:buNone/>
            </a:pPr>
            <a:endParaRPr lang="en-US" sz="2400" dirty="0" smtClean="0">
              <a:solidFill>
                <a:srgbClr val="F2F2F2"/>
              </a:solidFill>
            </a:endParaRPr>
          </a:p>
        </p:txBody>
      </p:sp>
      <p:grpSp>
        <p:nvGrpSpPr>
          <p:cNvPr id="14" name="Group 13"/>
          <p:cNvGrpSpPr/>
          <p:nvPr/>
        </p:nvGrpSpPr>
        <p:grpSpPr>
          <a:xfrm>
            <a:off x="1082675" y="2771775"/>
            <a:ext cx="7011988" cy="793750"/>
            <a:chOff x="968305" y="2747229"/>
            <a:chExt cx="6495944" cy="793750"/>
          </a:xfrm>
        </p:grpSpPr>
        <p:sp>
          <p:nvSpPr>
            <p:cNvPr id="12" name="Rectangle 11"/>
            <p:cNvSpPr/>
            <p:nvPr/>
          </p:nvSpPr>
          <p:spPr>
            <a:xfrm>
              <a:off x="1004241" y="2747724"/>
              <a:ext cx="6423025" cy="78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26660972"/>
                </p:ext>
              </p:extLst>
            </p:nvPr>
          </p:nvGraphicFramePr>
          <p:xfrm>
            <a:off x="968305" y="2747229"/>
            <a:ext cx="6495944" cy="793750"/>
          </p:xfrm>
          <a:graphic>
            <a:graphicData uri="http://schemas.openxmlformats.org/presentationml/2006/ole">
              <mc:AlternateContent xmlns:mc="http://schemas.openxmlformats.org/markup-compatibility/2006">
                <mc:Choice xmlns:v="urn:schemas-microsoft-com:vml" Requires="v">
                  <p:oleObj spid="_x0000_s1446" name="Equation" r:id="rId4" imgW="3429000" imgH="419100" progId="Equation.DSMT4">
                    <p:embed/>
                  </p:oleObj>
                </mc:Choice>
                <mc:Fallback>
                  <p:oleObj name="Equation" r:id="rId4" imgW="3429000" imgH="419100" progId="Equation.DSMT4">
                    <p:embed/>
                    <p:pic>
                      <p:nvPicPr>
                        <p:cNvPr id="0" name=""/>
                        <p:cNvPicPr/>
                        <p:nvPr/>
                      </p:nvPicPr>
                      <p:blipFill>
                        <a:blip r:embed="rId5"/>
                        <a:stretch>
                          <a:fillRect/>
                        </a:stretch>
                      </p:blipFill>
                      <p:spPr>
                        <a:xfrm>
                          <a:off x="968305" y="2747229"/>
                          <a:ext cx="6495944" cy="793750"/>
                        </a:xfrm>
                        <a:prstGeom prst="rect">
                          <a:avLst/>
                        </a:prstGeom>
                      </p:spPr>
                    </p:pic>
                  </p:oleObj>
                </mc:Fallback>
              </mc:AlternateContent>
            </a:graphicData>
          </a:graphic>
        </p:graphicFrame>
      </p:grpSp>
      <p:grpSp>
        <p:nvGrpSpPr>
          <p:cNvPr id="13" name="Group 12"/>
          <p:cNvGrpSpPr/>
          <p:nvPr/>
        </p:nvGrpSpPr>
        <p:grpSpPr>
          <a:xfrm>
            <a:off x="1121465" y="1434091"/>
            <a:ext cx="4269677" cy="975911"/>
            <a:chOff x="1107954" y="1013165"/>
            <a:chExt cx="4269677" cy="975911"/>
          </a:xfrm>
        </p:grpSpPr>
        <p:sp>
          <p:nvSpPr>
            <p:cNvPr id="3" name="Rectangle 2"/>
            <p:cNvSpPr/>
            <p:nvPr/>
          </p:nvSpPr>
          <p:spPr>
            <a:xfrm>
              <a:off x="1107954" y="1013165"/>
              <a:ext cx="4269677"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105365656"/>
                </p:ext>
              </p:extLst>
            </p:nvPr>
          </p:nvGraphicFramePr>
          <p:xfrm>
            <a:off x="1292824" y="1114272"/>
            <a:ext cx="3921125" cy="793750"/>
          </p:xfrm>
          <a:graphic>
            <a:graphicData uri="http://schemas.openxmlformats.org/presentationml/2006/ole">
              <mc:AlternateContent xmlns:mc="http://schemas.openxmlformats.org/markup-compatibility/2006">
                <mc:Choice xmlns:v="urn:schemas-microsoft-com:vml" Requires="v">
                  <p:oleObj spid="_x0000_s1447" name="Equation" r:id="rId6" imgW="2070100" imgH="419100" progId="Equation.DSMT4">
                    <p:embed/>
                  </p:oleObj>
                </mc:Choice>
                <mc:Fallback>
                  <p:oleObj name="Equation" r:id="rId6" imgW="2070100" imgH="419100" progId="Equation.DSMT4">
                    <p:embed/>
                    <p:pic>
                      <p:nvPicPr>
                        <p:cNvPr id="0" name=""/>
                        <p:cNvPicPr/>
                        <p:nvPr/>
                      </p:nvPicPr>
                      <p:blipFill>
                        <a:blip r:embed="rId7"/>
                        <a:stretch>
                          <a:fillRect/>
                        </a:stretch>
                      </p:blipFill>
                      <p:spPr>
                        <a:xfrm>
                          <a:off x="1292824" y="1114272"/>
                          <a:ext cx="3921125" cy="793750"/>
                        </a:xfrm>
                        <a:prstGeom prst="rect">
                          <a:avLst/>
                        </a:prstGeom>
                      </p:spPr>
                    </p:pic>
                  </p:oleObj>
                </mc:Fallback>
              </mc:AlternateContent>
            </a:graphicData>
          </a:graphic>
        </p:graphicFrame>
      </p:grpSp>
      <p:grpSp>
        <p:nvGrpSpPr>
          <p:cNvPr id="15" name="Group 14"/>
          <p:cNvGrpSpPr/>
          <p:nvPr/>
        </p:nvGrpSpPr>
        <p:grpSpPr>
          <a:xfrm>
            <a:off x="955949" y="4066542"/>
            <a:ext cx="8083336" cy="891210"/>
            <a:chOff x="-525675" y="3549847"/>
            <a:chExt cx="8083336" cy="891210"/>
          </a:xfrm>
        </p:grpSpPr>
        <p:sp>
          <p:nvSpPr>
            <p:cNvPr id="11" name="Rectangle 10"/>
            <p:cNvSpPr/>
            <p:nvPr/>
          </p:nvSpPr>
          <p:spPr>
            <a:xfrm>
              <a:off x="-525675" y="3549847"/>
              <a:ext cx="8083336" cy="891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728512032"/>
                </p:ext>
              </p:extLst>
            </p:nvPr>
          </p:nvGraphicFramePr>
          <p:xfrm>
            <a:off x="-484674" y="3664780"/>
            <a:ext cx="8007350" cy="749300"/>
          </p:xfrm>
          <a:graphic>
            <a:graphicData uri="http://schemas.openxmlformats.org/presentationml/2006/ole">
              <mc:AlternateContent xmlns:mc="http://schemas.openxmlformats.org/markup-compatibility/2006">
                <mc:Choice xmlns:v="urn:schemas-microsoft-com:vml" Requires="v">
                  <p:oleObj spid="_x0000_s1448" name="Equation" r:id="rId8" imgW="4483100" imgH="419100" progId="Equation.DSMT4">
                    <p:embed/>
                  </p:oleObj>
                </mc:Choice>
                <mc:Fallback>
                  <p:oleObj name="Equation" r:id="rId8" imgW="4483100" imgH="419100" progId="Equation.DSMT4">
                    <p:embed/>
                    <p:pic>
                      <p:nvPicPr>
                        <p:cNvPr id="0" name=""/>
                        <p:cNvPicPr/>
                        <p:nvPr/>
                      </p:nvPicPr>
                      <p:blipFill>
                        <a:blip r:embed="rId9"/>
                        <a:stretch>
                          <a:fillRect/>
                        </a:stretch>
                      </p:blipFill>
                      <p:spPr>
                        <a:xfrm>
                          <a:off x="-484674" y="3664780"/>
                          <a:ext cx="8007350" cy="749300"/>
                        </a:xfrm>
                        <a:prstGeom prst="rect">
                          <a:avLst/>
                        </a:prstGeom>
                      </p:spPr>
                    </p:pic>
                  </p:oleObj>
                </mc:Fallback>
              </mc:AlternateContent>
            </a:graphicData>
          </a:graphic>
        </p:graphicFrame>
      </p:grpSp>
    </p:spTree>
    <p:extLst>
      <p:ext uri="{BB962C8B-B14F-4D97-AF65-F5344CB8AC3E}">
        <p14:creationId xmlns:p14="http://schemas.microsoft.com/office/powerpoint/2010/main" val="75094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a:t>
            </a:r>
            <a:r>
              <a:rPr lang="en-US" sz="2400" dirty="0" smtClean="0">
                <a:solidFill>
                  <a:srgbClr val="93CDDD"/>
                </a:solidFill>
              </a:rPr>
              <a:t>SW inflow </a:t>
            </a:r>
            <a:r>
              <a:rPr lang="en-US" sz="2400" dirty="0" smtClean="0">
                <a:solidFill>
                  <a:srgbClr val="F2F2F2"/>
                </a:solidFill>
              </a:rPr>
              <a:t>+ GW inflow + Imported water</a:t>
            </a:r>
          </a:p>
          <a:p>
            <a:pPr marL="0" indent="0">
              <a:buNone/>
            </a:pPr>
            <a:r>
              <a:rPr lang="en-US" sz="2400" dirty="0" smtClean="0">
                <a:solidFill>
                  <a:srgbClr val="F2F2F2"/>
                </a:solidFill>
              </a:rPr>
              <a:t>8.62x10</a:t>
            </a:r>
            <a:r>
              <a:rPr lang="en-US" sz="2400" baseline="30000" dirty="0" smtClean="0">
                <a:solidFill>
                  <a:srgbClr val="F2F2F2"/>
                </a:solidFill>
              </a:rPr>
              <a:t>6</a:t>
            </a:r>
            <a:r>
              <a:rPr lang="en-US" sz="2400" dirty="0" smtClean="0">
                <a:solidFill>
                  <a:srgbClr val="F2F2F2"/>
                </a:solidFill>
              </a:rPr>
              <a:t> AFY + </a:t>
            </a:r>
            <a:r>
              <a:rPr lang="en-US" sz="2400" dirty="0">
                <a:solidFill>
                  <a:srgbClr val="93CDDD"/>
                </a:solidFill>
              </a:rPr>
              <a:t>XXXX </a:t>
            </a:r>
            <a:r>
              <a:rPr lang="en-US" sz="2400" dirty="0" smtClean="0">
                <a:solidFill>
                  <a:srgbClr val="93CDDD"/>
                </a:solidFill>
              </a:rPr>
              <a:t>AFY</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endParaRPr lang="en-US" sz="2400" dirty="0" smtClean="0">
              <a:solidFill>
                <a:srgbClr val="F2F2F2"/>
              </a:solidFill>
            </a:endParaRP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861077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7000"/>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33192" y="755823"/>
            <a:ext cx="6889271" cy="3798455"/>
          </a:xfrm>
          <a:prstGeom prst="rect">
            <a:avLst/>
          </a:prstGeom>
          <a:solidFill>
            <a:schemeClr val="tx1">
              <a:lumMod val="75000"/>
              <a:lumOff val="25000"/>
            </a:schemeClr>
          </a:solidFill>
          <a:ln>
            <a:noFill/>
          </a:ln>
          <a:effectLst>
            <a:glow rad="406400">
              <a:schemeClr val="bg1">
                <a:lumMod val="6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33192" y="1465648"/>
            <a:ext cx="6889271" cy="2431435"/>
          </a:xfrm>
          <a:prstGeom prst="rect">
            <a:avLst/>
          </a:prstGeom>
        </p:spPr>
        <p:txBody>
          <a:bodyPr wrap="square">
            <a:spAutoFit/>
          </a:bodyPr>
          <a:lstStyle/>
          <a:p>
            <a:pPr algn="ctr"/>
            <a:r>
              <a:rPr lang="en-US" sz="3200" u="sng" dirty="0" smtClean="0">
                <a:solidFill>
                  <a:schemeClr val="bg1">
                    <a:lumMod val="85000"/>
                  </a:schemeClr>
                </a:solidFill>
              </a:rPr>
              <a:t>Three Quantitative Pieces</a:t>
            </a:r>
            <a:endParaRPr lang="en-US" sz="3200" u="sng" dirty="0">
              <a:solidFill>
                <a:schemeClr val="bg1">
                  <a:lumMod val="85000"/>
                </a:schemeClr>
              </a:solidFill>
            </a:endParaRPr>
          </a:p>
          <a:p>
            <a:pPr algn="ctr"/>
            <a:r>
              <a:rPr lang="en-US" sz="3200" dirty="0" smtClean="0">
                <a:solidFill>
                  <a:schemeClr val="bg1">
                    <a:lumMod val="85000"/>
                  </a:schemeClr>
                </a:solidFill>
              </a:rPr>
              <a:t>1. Hydrologic Budgets</a:t>
            </a:r>
          </a:p>
          <a:p>
            <a:pPr algn="ctr"/>
            <a:r>
              <a:rPr lang="en-US" sz="3200" dirty="0" smtClean="0">
                <a:solidFill>
                  <a:schemeClr val="bg1">
                    <a:lumMod val="85000"/>
                  </a:schemeClr>
                </a:solidFill>
              </a:rPr>
              <a:t>2. Darcy’s Law</a:t>
            </a:r>
          </a:p>
          <a:p>
            <a:pPr algn="ctr"/>
            <a:r>
              <a:rPr lang="en-US" sz="3200" dirty="0" smtClean="0">
                <a:solidFill>
                  <a:schemeClr val="bg1">
                    <a:lumMod val="85000"/>
                  </a:schemeClr>
                </a:solidFill>
              </a:rPr>
              <a:t>3. </a:t>
            </a:r>
            <a:r>
              <a:rPr lang="en-US" sz="3200" dirty="0" err="1" smtClean="0">
                <a:solidFill>
                  <a:schemeClr val="bg1">
                    <a:lumMod val="85000"/>
                  </a:schemeClr>
                </a:solidFill>
              </a:rPr>
              <a:t>Theis</a:t>
            </a:r>
            <a:r>
              <a:rPr lang="en-US" sz="3200" dirty="0" smtClean="0">
                <a:solidFill>
                  <a:schemeClr val="bg1">
                    <a:lumMod val="85000"/>
                  </a:schemeClr>
                </a:solidFill>
              </a:rPr>
              <a:t> Equations </a:t>
            </a:r>
            <a:endParaRPr lang="en-US" sz="2400" dirty="0" smtClean="0">
              <a:solidFill>
                <a:schemeClr val="bg1">
                  <a:lumMod val="85000"/>
                </a:schemeClr>
              </a:solidFill>
            </a:endParaRPr>
          </a:p>
          <a:p>
            <a:endParaRPr lang="en-US" sz="2400" dirty="0">
              <a:solidFill>
                <a:schemeClr val="bg1">
                  <a:lumMod val="85000"/>
                </a:schemeClr>
              </a:solidFill>
            </a:endParaRPr>
          </a:p>
        </p:txBody>
      </p:sp>
    </p:spTree>
    <p:extLst>
      <p:ext uri="{BB962C8B-B14F-4D97-AF65-F5344CB8AC3E}">
        <p14:creationId xmlns:p14="http://schemas.microsoft.com/office/powerpoint/2010/main" val="219326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SW Inflows: </a:t>
            </a:r>
          </a:p>
          <a:p>
            <a:pPr marL="0" indent="0">
              <a:buNone/>
            </a:pPr>
            <a:r>
              <a:rPr lang="en-US" sz="2400" dirty="0">
                <a:solidFill>
                  <a:srgbClr val="F2F2F2"/>
                </a:solidFill>
              </a:rPr>
              <a:t>5,301 </a:t>
            </a:r>
            <a:r>
              <a:rPr lang="en-US" sz="2400" dirty="0" err="1" smtClean="0">
                <a:solidFill>
                  <a:srgbClr val="F2F2F2"/>
                </a:solidFill>
              </a:rPr>
              <a:t>cfs</a:t>
            </a:r>
            <a:endParaRPr lang="en-US" sz="2400" dirty="0" smtClean="0">
              <a:solidFill>
                <a:srgbClr val="F2F2F2"/>
              </a:solidFill>
            </a:endParaRPr>
          </a:p>
          <a:p>
            <a:pPr marL="0" indent="0">
              <a:buNone/>
            </a:pPr>
            <a:r>
              <a:rPr lang="en-US" sz="2000" i="1" dirty="0" smtClean="0">
                <a:solidFill>
                  <a:srgbClr val="F2F2F2"/>
                </a:solidFill>
              </a:rPr>
              <a:t>*Note: The snowmelt contribution to the streamflow is included in this estimate</a:t>
            </a:r>
          </a:p>
          <a:p>
            <a:pPr marL="0" indent="0">
              <a:buNone/>
            </a:pPr>
            <a:endParaRPr lang="en-US" sz="2400" dirty="0">
              <a:solidFill>
                <a:srgbClr val="F2F2F2"/>
              </a:solidFill>
            </a:endParaRPr>
          </a:p>
          <a:p>
            <a:pPr marL="0" indent="0">
              <a:buNone/>
            </a:pPr>
            <a:endParaRPr lang="en-US" sz="2400" dirty="0">
              <a:solidFill>
                <a:srgbClr val="F2F2F2"/>
              </a:solidFill>
            </a:endParaRPr>
          </a:p>
          <a:p>
            <a:pPr marL="0" indent="0">
              <a:buNone/>
            </a:pPr>
            <a:endParaRPr lang="en-US" sz="2400" dirty="0" smtClean="0">
              <a:solidFill>
                <a:srgbClr val="F2F2F2"/>
              </a:solidFill>
            </a:endParaRPr>
          </a:p>
        </p:txBody>
      </p:sp>
      <p:grpSp>
        <p:nvGrpSpPr>
          <p:cNvPr id="13" name="Group 12"/>
          <p:cNvGrpSpPr/>
          <p:nvPr/>
        </p:nvGrpSpPr>
        <p:grpSpPr>
          <a:xfrm>
            <a:off x="1038856" y="1797937"/>
            <a:ext cx="7811268" cy="975911"/>
            <a:chOff x="944272" y="1013165"/>
            <a:chExt cx="7811268" cy="975911"/>
          </a:xfrm>
        </p:grpSpPr>
        <p:sp>
          <p:nvSpPr>
            <p:cNvPr id="3" name="Rectangle 2"/>
            <p:cNvSpPr/>
            <p:nvPr/>
          </p:nvSpPr>
          <p:spPr>
            <a:xfrm>
              <a:off x="944272" y="1013165"/>
              <a:ext cx="7811268"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45391203"/>
                </p:ext>
              </p:extLst>
            </p:nvPr>
          </p:nvGraphicFramePr>
          <p:xfrm>
            <a:off x="1107954" y="1107727"/>
            <a:ext cx="7525601" cy="668102"/>
          </p:xfrm>
          <a:graphic>
            <a:graphicData uri="http://schemas.openxmlformats.org/presentationml/2006/ole">
              <mc:AlternateContent xmlns:mc="http://schemas.openxmlformats.org/markup-compatibility/2006">
                <mc:Choice xmlns:v="urn:schemas-microsoft-com:vml" Requires="v">
                  <p:oleObj spid="_x0000_s3345" name="Equation" r:id="rId4" imgW="5003800" imgH="444500" progId="Equation.DSMT4">
                    <p:embed/>
                  </p:oleObj>
                </mc:Choice>
                <mc:Fallback>
                  <p:oleObj name="Equation" r:id="rId4" imgW="5003800" imgH="444500" progId="Equation.DSMT4">
                    <p:embed/>
                    <p:pic>
                      <p:nvPicPr>
                        <p:cNvPr id="0" name=""/>
                        <p:cNvPicPr/>
                        <p:nvPr/>
                      </p:nvPicPr>
                      <p:blipFill>
                        <a:blip r:embed="rId5"/>
                        <a:stretch>
                          <a:fillRect/>
                        </a:stretch>
                      </p:blipFill>
                      <p:spPr>
                        <a:xfrm>
                          <a:off x="1107954" y="1107727"/>
                          <a:ext cx="7525601" cy="668102"/>
                        </a:xfrm>
                        <a:prstGeom prst="rect">
                          <a:avLst/>
                        </a:prstGeom>
                      </p:spPr>
                    </p:pic>
                  </p:oleObj>
                </mc:Fallback>
              </mc:AlternateContent>
            </a:graphicData>
          </a:graphic>
        </p:graphicFrame>
      </p:grpSp>
      <p:grpSp>
        <p:nvGrpSpPr>
          <p:cNvPr id="15" name="Group 14"/>
          <p:cNvGrpSpPr/>
          <p:nvPr/>
        </p:nvGrpSpPr>
        <p:grpSpPr>
          <a:xfrm>
            <a:off x="1363132" y="3258273"/>
            <a:ext cx="7149198" cy="891210"/>
            <a:chOff x="436563" y="3701428"/>
            <a:chExt cx="7149198" cy="891210"/>
          </a:xfrm>
        </p:grpSpPr>
        <p:sp>
          <p:nvSpPr>
            <p:cNvPr id="11" name="Rectangle 10"/>
            <p:cNvSpPr/>
            <p:nvPr/>
          </p:nvSpPr>
          <p:spPr>
            <a:xfrm>
              <a:off x="436563" y="3701428"/>
              <a:ext cx="7149198" cy="891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239965997"/>
                </p:ext>
              </p:extLst>
            </p:nvPr>
          </p:nvGraphicFramePr>
          <p:xfrm>
            <a:off x="525328" y="3733203"/>
            <a:ext cx="6881812" cy="842963"/>
          </p:xfrm>
          <a:graphic>
            <a:graphicData uri="http://schemas.openxmlformats.org/presentationml/2006/ole">
              <mc:AlternateContent xmlns:mc="http://schemas.openxmlformats.org/markup-compatibility/2006">
                <mc:Choice xmlns:v="urn:schemas-microsoft-com:vml" Requires="v">
                  <p:oleObj spid="_x0000_s3346" name="Equation" r:id="rId6" imgW="3632200" imgH="444500" progId="Equation.DSMT4">
                    <p:embed/>
                  </p:oleObj>
                </mc:Choice>
                <mc:Fallback>
                  <p:oleObj name="Equation" r:id="rId6" imgW="3632200" imgH="444500" progId="Equation.DSMT4">
                    <p:embed/>
                    <p:pic>
                      <p:nvPicPr>
                        <p:cNvPr id="0" name=""/>
                        <p:cNvPicPr/>
                        <p:nvPr/>
                      </p:nvPicPr>
                      <p:blipFill>
                        <a:blip r:embed="rId7"/>
                        <a:stretch>
                          <a:fillRect/>
                        </a:stretch>
                      </p:blipFill>
                      <p:spPr>
                        <a:xfrm>
                          <a:off x="525328" y="3733203"/>
                          <a:ext cx="6881812" cy="842963"/>
                        </a:xfrm>
                        <a:prstGeom prst="rect">
                          <a:avLst/>
                        </a:prstGeom>
                      </p:spPr>
                    </p:pic>
                  </p:oleObj>
                </mc:Fallback>
              </mc:AlternateContent>
            </a:graphicData>
          </a:graphic>
        </p:graphicFrame>
      </p:grpSp>
    </p:spTree>
    <p:extLst>
      <p:ext uri="{BB962C8B-B14F-4D97-AF65-F5344CB8AC3E}">
        <p14:creationId xmlns:p14="http://schemas.microsoft.com/office/powerpoint/2010/main" val="389288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a:t>
            </a:r>
            <a:r>
              <a:rPr lang="en-US" sz="2400" dirty="0" smtClean="0">
                <a:solidFill>
                  <a:srgbClr val="93CDDD"/>
                </a:solidFill>
              </a:rPr>
              <a:t>GW inflow </a:t>
            </a:r>
            <a:r>
              <a:rPr lang="en-US" sz="2400" dirty="0" smtClean="0">
                <a:solidFill>
                  <a:srgbClr val="F2F2F2"/>
                </a:solidFill>
              </a:rPr>
              <a:t>+ </a:t>
            </a:r>
            <a:r>
              <a:rPr lang="en-US" sz="2400" dirty="0" smtClean="0">
                <a:solidFill>
                  <a:srgbClr val="93CDDD"/>
                </a:solidFill>
              </a:rPr>
              <a:t>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a:solidFill>
                  <a:srgbClr val="F2F2F2"/>
                </a:solidFill>
              </a:rPr>
              <a:t>6</a:t>
            </a:r>
            <a:r>
              <a:rPr lang="en-US" sz="2400" baseline="30000" dirty="0" smtClean="0">
                <a:solidFill>
                  <a:srgbClr val="F2F2F2"/>
                </a:solidFill>
              </a:rPr>
              <a:t> </a:t>
            </a:r>
            <a:r>
              <a:rPr lang="en-US" sz="2400" dirty="0" smtClean="0">
                <a:solidFill>
                  <a:srgbClr val="F2F2F2"/>
                </a:solidFill>
              </a:rPr>
              <a:t>AFY + </a:t>
            </a:r>
            <a:r>
              <a:rPr lang="en-US" sz="2400" dirty="0">
                <a:solidFill>
                  <a:srgbClr val="93CDDD"/>
                </a:solidFill>
              </a:rPr>
              <a:t>XXXX </a:t>
            </a:r>
            <a:r>
              <a:rPr lang="en-US" sz="2400" dirty="0" smtClean="0">
                <a:solidFill>
                  <a:srgbClr val="93CDDD"/>
                </a:solidFill>
              </a:rPr>
              <a:t>AFY </a:t>
            </a:r>
            <a:r>
              <a:rPr lang="en-US" sz="2400" dirty="0" smtClean="0">
                <a:solidFill>
                  <a:srgbClr val="F2F2F2"/>
                </a:solidFill>
              </a:rPr>
              <a:t>+ </a:t>
            </a:r>
            <a:r>
              <a:rPr lang="en-US" sz="2400" dirty="0" smtClean="0">
                <a:solidFill>
                  <a:srgbClr val="93CDDD"/>
                </a:solidFill>
              </a:rPr>
              <a:t>XXXX </a:t>
            </a:r>
            <a:r>
              <a:rPr lang="en-US" sz="2400" dirty="0">
                <a:solidFill>
                  <a:srgbClr val="93CDDD"/>
                </a:solidFill>
              </a:rPr>
              <a:t>AFY </a:t>
            </a:r>
            <a:endParaRPr lang="en-US" sz="2400" dirty="0" smtClean="0">
              <a:solidFill>
                <a:srgbClr val="93CDDD"/>
              </a:solidFill>
            </a:endParaRP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endParaRPr lang="en-US" sz="2400" dirty="0" smtClean="0">
              <a:solidFill>
                <a:srgbClr val="F2F2F2"/>
              </a:solidFill>
            </a:endParaRP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25111140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smtClean="0">
                <a:solidFill>
                  <a:srgbClr val="F2F2F2"/>
                </a:solidFill>
              </a:rPr>
              <a:t>6 </a:t>
            </a:r>
            <a:r>
              <a:rPr lang="en-US" sz="2400" dirty="0" smtClean="0">
                <a:solidFill>
                  <a:srgbClr val="F2F2F2"/>
                </a:solidFill>
              </a:rPr>
              <a:t>AFY + 0 AFY + 0 AFY </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endParaRPr lang="en-US" sz="2400" dirty="0" smtClean="0">
              <a:solidFill>
                <a:srgbClr val="F2F2F2"/>
              </a:solidFill>
            </a:endParaRP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2410572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smtClean="0">
                <a:solidFill>
                  <a:srgbClr val="F2F2F2"/>
                </a:solidFill>
              </a:rPr>
              <a:t>6 </a:t>
            </a:r>
            <a:r>
              <a:rPr lang="en-US" sz="2400" dirty="0" smtClean="0">
                <a:solidFill>
                  <a:srgbClr val="F2F2F2"/>
                </a:solidFill>
              </a:rPr>
              <a:t>AFY + 0 AFY + 0 AFY </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93CDDD"/>
                </a:solidFill>
              </a:rPr>
              <a:t>ET</a:t>
            </a:r>
            <a:r>
              <a:rPr lang="en-US" sz="2400" dirty="0" smtClean="0">
                <a:solidFill>
                  <a:srgbClr val="F2F2F2"/>
                </a:solidFill>
              </a:rPr>
              <a:t> + SW out + GW out + Exports </a:t>
            </a:r>
          </a:p>
          <a:p>
            <a:pPr marL="0" indent="0">
              <a:buNone/>
            </a:pPr>
            <a:r>
              <a:rPr lang="en-US" sz="2400" dirty="0">
                <a:solidFill>
                  <a:srgbClr val="93CDDD"/>
                </a:solidFill>
              </a:rPr>
              <a:t>XXXX </a:t>
            </a:r>
            <a:r>
              <a:rPr lang="en-US" sz="2400" dirty="0" smtClean="0">
                <a:solidFill>
                  <a:srgbClr val="93CDDD"/>
                </a:solidFill>
              </a:rPr>
              <a:t>AFY</a:t>
            </a: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3918225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Evapotranspiration: </a:t>
            </a:r>
          </a:p>
          <a:p>
            <a:pPr marL="0" indent="0">
              <a:buNone/>
            </a:pPr>
            <a:r>
              <a:rPr lang="en-US" sz="2400" dirty="0" smtClean="0">
                <a:solidFill>
                  <a:srgbClr val="F2F2F2"/>
                </a:solidFill>
              </a:rPr>
              <a:t>20 inches/year</a:t>
            </a:r>
          </a:p>
          <a:p>
            <a:pPr marL="0" indent="0">
              <a:buNone/>
            </a:pPr>
            <a:r>
              <a:rPr lang="is-IS" sz="2400" i="1" dirty="0">
                <a:solidFill>
                  <a:srgbClr val="F2F2F2"/>
                </a:solidFill>
              </a:rPr>
              <a:t>Note: </a:t>
            </a:r>
            <a:r>
              <a:rPr lang="en-US" sz="2400" i="1" dirty="0">
                <a:solidFill>
                  <a:srgbClr val="F2F2F2"/>
                </a:solidFill>
              </a:rPr>
              <a:t>Area = 3,600 mi</a:t>
            </a:r>
            <a:r>
              <a:rPr lang="en-US" sz="2400" i="1" baseline="30000" dirty="0">
                <a:solidFill>
                  <a:srgbClr val="F2F2F2"/>
                </a:solidFill>
              </a:rPr>
              <a:t>2</a:t>
            </a:r>
            <a:r>
              <a:rPr lang="en-US" sz="2400" i="1" dirty="0">
                <a:solidFill>
                  <a:srgbClr val="F2F2F2"/>
                </a:solidFill>
              </a:rPr>
              <a:t> </a:t>
            </a:r>
          </a:p>
          <a:p>
            <a:pPr marL="0" indent="0">
              <a:buNone/>
            </a:pPr>
            <a:endParaRPr lang="en-US" sz="2400" dirty="0" smtClean="0">
              <a:solidFill>
                <a:srgbClr val="F2F2F2"/>
              </a:solidFill>
            </a:endParaRPr>
          </a:p>
          <a:p>
            <a:pPr marL="0" indent="0">
              <a:buNone/>
            </a:pPr>
            <a:endParaRPr lang="en-US" sz="2400" dirty="0">
              <a:solidFill>
                <a:srgbClr val="F2F2F2"/>
              </a:solidFill>
            </a:endParaRPr>
          </a:p>
          <a:p>
            <a:pPr marL="0" indent="0">
              <a:buNone/>
            </a:pPr>
            <a:endParaRPr lang="en-US" sz="2400" dirty="0">
              <a:solidFill>
                <a:srgbClr val="F2F2F2"/>
              </a:solidFill>
            </a:endParaRPr>
          </a:p>
          <a:p>
            <a:pPr marL="0" indent="0">
              <a:buNone/>
            </a:pPr>
            <a:endParaRPr lang="en-US" sz="2400" dirty="0" smtClean="0">
              <a:solidFill>
                <a:srgbClr val="F2F2F2"/>
              </a:solidFill>
            </a:endParaRPr>
          </a:p>
        </p:txBody>
      </p:sp>
      <p:grpSp>
        <p:nvGrpSpPr>
          <p:cNvPr id="13" name="Group 12"/>
          <p:cNvGrpSpPr/>
          <p:nvPr/>
        </p:nvGrpSpPr>
        <p:grpSpPr>
          <a:xfrm>
            <a:off x="1107954" y="1501120"/>
            <a:ext cx="4269677" cy="975911"/>
            <a:chOff x="1107954" y="1013165"/>
            <a:chExt cx="4269677" cy="975911"/>
          </a:xfrm>
        </p:grpSpPr>
        <p:sp>
          <p:nvSpPr>
            <p:cNvPr id="3" name="Rectangle 2"/>
            <p:cNvSpPr/>
            <p:nvPr/>
          </p:nvSpPr>
          <p:spPr>
            <a:xfrm>
              <a:off x="1107954" y="1013165"/>
              <a:ext cx="4269677"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967573284"/>
                </p:ext>
              </p:extLst>
            </p:nvPr>
          </p:nvGraphicFramePr>
          <p:xfrm>
            <a:off x="1303338" y="1114425"/>
            <a:ext cx="3897312" cy="793750"/>
          </p:xfrm>
          <a:graphic>
            <a:graphicData uri="http://schemas.openxmlformats.org/presentationml/2006/ole">
              <mc:AlternateContent xmlns:mc="http://schemas.openxmlformats.org/markup-compatibility/2006">
                <mc:Choice xmlns:v="urn:schemas-microsoft-com:vml" Requires="v">
                  <p:oleObj spid="_x0000_s2464" name="Equation" r:id="rId4" imgW="2057400" imgH="419100" progId="Equation.DSMT4">
                    <p:embed/>
                  </p:oleObj>
                </mc:Choice>
                <mc:Fallback>
                  <p:oleObj name="Equation" r:id="rId4" imgW="2057400" imgH="419100" progId="Equation.DSMT4">
                    <p:embed/>
                    <p:pic>
                      <p:nvPicPr>
                        <p:cNvPr id="0" name=""/>
                        <p:cNvPicPr/>
                        <p:nvPr/>
                      </p:nvPicPr>
                      <p:blipFill>
                        <a:blip r:embed="rId5"/>
                        <a:stretch>
                          <a:fillRect/>
                        </a:stretch>
                      </p:blipFill>
                      <p:spPr>
                        <a:xfrm>
                          <a:off x="1303338" y="1114425"/>
                          <a:ext cx="3897312" cy="793750"/>
                        </a:xfrm>
                        <a:prstGeom prst="rect">
                          <a:avLst/>
                        </a:prstGeom>
                      </p:spPr>
                    </p:pic>
                  </p:oleObj>
                </mc:Fallback>
              </mc:AlternateContent>
            </a:graphicData>
          </a:graphic>
        </p:graphicFrame>
      </p:grpSp>
      <p:grpSp>
        <p:nvGrpSpPr>
          <p:cNvPr id="15" name="Group 14"/>
          <p:cNvGrpSpPr/>
          <p:nvPr/>
        </p:nvGrpSpPr>
        <p:grpSpPr>
          <a:xfrm>
            <a:off x="936806" y="4017755"/>
            <a:ext cx="8075455" cy="891210"/>
            <a:chOff x="-285288" y="5768658"/>
            <a:chExt cx="8075455" cy="891210"/>
          </a:xfrm>
        </p:grpSpPr>
        <p:sp>
          <p:nvSpPr>
            <p:cNvPr id="11" name="Rectangle 10"/>
            <p:cNvSpPr/>
            <p:nvPr/>
          </p:nvSpPr>
          <p:spPr>
            <a:xfrm>
              <a:off x="-285288" y="5768658"/>
              <a:ext cx="8075455" cy="891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912535440"/>
                </p:ext>
              </p:extLst>
            </p:nvPr>
          </p:nvGraphicFramePr>
          <p:xfrm>
            <a:off x="-209269" y="5853003"/>
            <a:ext cx="7905750" cy="742950"/>
          </p:xfrm>
          <a:graphic>
            <a:graphicData uri="http://schemas.openxmlformats.org/presentationml/2006/ole">
              <mc:AlternateContent xmlns:mc="http://schemas.openxmlformats.org/markup-compatibility/2006">
                <mc:Choice xmlns:v="urn:schemas-microsoft-com:vml" Requires="v">
                  <p:oleObj spid="_x0000_s2465" name="Equation" r:id="rId6" imgW="4457700" imgH="419100" progId="Equation.DSMT4">
                    <p:embed/>
                  </p:oleObj>
                </mc:Choice>
                <mc:Fallback>
                  <p:oleObj name="Equation" r:id="rId6" imgW="4457700" imgH="419100" progId="Equation.DSMT4">
                    <p:embed/>
                    <p:pic>
                      <p:nvPicPr>
                        <p:cNvPr id="0" name=""/>
                        <p:cNvPicPr/>
                        <p:nvPr/>
                      </p:nvPicPr>
                      <p:blipFill>
                        <a:blip r:embed="rId7"/>
                        <a:stretch>
                          <a:fillRect/>
                        </a:stretch>
                      </p:blipFill>
                      <p:spPr>
                        <a:xfrm>
                          <a:off x="-209269" y="5853003"/>
                          <a:ext cx="7905750" cy="742950"/>
                        </a:xfrm>
                        <a:prstGeom prst="rect">
                          <a:avLst/>
                        </a:prstGeom>
                      </p:spPr>
                    </p:pic>
                  </p:oleObj>
                </mc:Fallback>
              </mc:AlternateContent>
            </a:graphicData>
          </a:graphic>
        </p:graphicFrame>
      </p:grpSp>
      <p:grpSp>
        <p:nvGrpSpPr>
          <p:cNvPr id="4" name="Group 3"/>
          <p:cNvGrpSpPr/>
          <p:nvPr/>
        </p:nvGrpSpPr>
        <p:grpSpPr>
          <a:xfrm>
            <a:off x="1107954" y="2709955"/>
            <a:ext cx="7296284" cy="793750"/>
            <a:chOff x="1107954" y="2709955"/>
            <a:chExt cx="7296284" cy="793750"/>
          </a:xfrm>
        </p:grpSpPr>
        <p:sp>
          <p:nvSpPr>
            <p:cNvPr id="12" name="Rectangle 11"/>
            <p:cNvSpPr/>
            <p:nvPr/>
          </p:nvSpPr>
          <p:spPr>
            <a:xfrm>
              <a:off x="1107954" y="2723143"/>
              <a:ext cx="7296284" cy="78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823364271"/>
                </p:ext>
              </p:extLst>
            </p:nvPr>
          </p:nvGraphicFramePr>
          <p:xfrm>
            <a:off x="1204278" y="2709955"/>
            <a:ext cx="7011988" cy="793750"/>
          </p:xfrm>
          <a:graphic>
            <a:graphicData uri="http://schemas.openxmlformats.org/presentationml/2006/ole">
              <mc:AlternateContent xmlns:mc="http://schemas.openxmlformats.org/markup-compatibility/2006">
                <mc:Choice xmlns:v="urn:schemas-microsoft-com:vml" Requires="v">
                  <p:oleObj spid="_x0000_s2466" name="Equation" r:id="rId8" imgW="3429000" imgH="419100" progId="Equation.DSMT4">
                    <p:embed/>
                  </p:oleObj>
                </mc:Choice>
                <mc:Fallback>
                  <p:oleObj name="Equation" r:id="rId8" imgW="3429000" imgH="419100" progId="Equation.DSMT4">
                    <p:embed/>
                    <p:pic>
                      <p:nvPicPr>
                        <p:cNvPr id="0" name=""/>
                        <p:cNvPicPr/>
                        <p:nvPr/>
                      </p:nvPicPr>
                      <p:blipFill>
                        <a:blip r:embed="rId9"/>
                        <a:stretch>
                          <a:fillRect/>
                        </a:stretch>
                      </p:blipFill>
                      <p:spPr>
                        <a:xfrm>
                          <a:off x="1204278" y="2709955"/>
                          <a:ext cx="7011988" cy="793750"/>
                        </a:xfrm>
                        <a:prstGeom prst="rect">
                          <a:avLst/>
                        </a:prstGeom>
                      </p:spPr>
                    </p:pic>
                  </p:oleObj>
                </mc:Fallback>
              </mc:AlternateContent>
            </a:graphicData>
          </a:graphic>
        </p:graphicFrame>
      </p:grpSp>
    </p:spTree>
    <p:extLst>
      <p:ext uri="{BB962C8B-B14F-4D97-AF65-F5344CB8AC3E}">
        <p14:creationId xmlns:p14="http://schemas.microsoft.com/office/powerpoint/2010/main" val="408580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a:solidFill>
                  <a:srgbClr val="F2F2F2"/>
                </a:solidFill>
              </a:rPr>
              <a:t>6</a:t>
            </a:r>
            <a:r>
              <a:rPr lang="en-US" sz="2400" baseline="30000" dirty="0" smtClean="0">
                <a:solidFill>
                  <a:srgbClr val="F2F2F2"/>
                </a:solidFill>
              </a:rPr>
              <a:t> </a:t>
            </a:r>
            <a:r>
              <a:rPr lang="en-US" sz="2400" dirty="0" smtClean="0">
                <a:solidFill>
                  <a:srgbClr val="F2F2F2"/>
                </a:solidFill>
              </a:rPr>
              <a:t>AFY + 0 AFY + 0 AFY </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a:t>
            </a:r>
            <a:r>
              <a:rPr lang="en-US" sz="2400" dirty="0" smtClean="0">
                <a:solidFill>
                  <a:srgbClr val="93CDDD"/>
                </a:solidFill>
              </a:rPr>
              <a:t>SW out </a:t>
            </a:r>
            <a:r>
              <a:rPr lang="en-US" sz="2400" dirty="0" smtClean="0">
                <a:solidFill>
                  <a:srgbClr val="F2F2F2"/>
                </a:solidFill>
              </a:rPr>
              <a:t>+ GW out + Exports </a:t>
            </a:r>
          </a:p>
          <a:p>
            <a:pPr marL="0" indent="0">
              <a:buNone/>
            </a:pPr>
            <a:r>
              <a:rPr lang="en-US" sz="2400" dirty="0" smtClean="0">
                <a:solidFill>
                  <a:srgbClr val="F2F2F2"/>
                </a:solidFill>
              </a:rPr>
              <a:t>3.83x10</a:t>
            </a:r>
            <a:r>
              <a:rPr lang="en-US" sz="2400" baseline="30000" dirty="0" smtClean="0">
                <a:solidFill>
                  <a:srgbClr val="F2F2F2"/>
                </a:solidFill>
              </a:rPr>
              <a:t>6</a:t>
            </a:r>
            <a:r>
              <a:rPr lang="en-US" sz="2400" dirty="0" smtClean="0">
                <a:solidFill>
                  <a:srgbClr val="F2F2F2"/>
                </a:solidFill>
              </a:rPr>
              <a:t> AFY + </a:t>
            </a:r>
            <a:r>
              <a:rPr lang="en-US" sz="2400" dirty="0">
                <a:solidFill>
                  <a:srgbClr val="93CDDD"/>
                </a:solidFill>
              </a:rPr>
              <a:t>XXXX AFY</a:t>
            </a: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3627851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SW Outflows: </a:t>
            </a:r>
          </a:p>
          <a:p>
            <a:pPr marL="0" indent="0">
              <a:buNone/>
            </a:pPr>
            <a:r>
              <a:rPr lang="en-US" sz="2400" dirty="0" smtClean="0">
                <a:solidFill>
                  <a:srgbClr val="F2F2F2"/>
                </a:solidFill>
              </a:rPr>
              <a:t>122.31 </a:t>
            </a:r>
            <a:r>
              <a:rPr lang="en-US" sz="2400" dirty="0" err="1" smtClean="0">
                <a:solidFill>
                  <a:srgbClr val="F2F2F2"/>
                </a:solidFill>
              </a:rPr>
              <a:t>cfs</a:t>
            </a:r>
            <a:endParaRPr lang="en-US" sz="2400" dirty="0" smtClean="0">
              <a:solidFill>
                <a:srgbClr val="F2F2F2"/>
              </a:solidFill>
            </a:endParaRPr>
          </a:p>
          <a:p>
            <a:pPr marL="0" indent="0">
              <a:buNone/>
            </a:pPr>
            <a:endParaRPr lang="en-US" sz="2400" dirty="0">
              <a:solidFill>
                <a:srgbClr val="F2F2F2"/>
              </a:solidFill>
            </a:endParaRPr>
          </a:p>
          <a:p>
            <a:pPr marL="0" indent="0">
              <a:buNone/>
            </a:pPr>
            <a:endParaRPr lang="en-US" sz="2400" dirty="0">
              <a:solidFill>
                <a:srgbClr val="F2F2F2"/>
              </a:solidFill>
            </a:endParaRPr>
          </a:p>
          <a:p>
            <a:pPr marL="0" indent="0">
              <a:buNone/>
            </a:pPr>
            <a:endParaRPr lang="en-US" sz="2400" dirty="0" smtClean="0">
              <a:solidFill>
                <a:srgbClr val="F2F2F2"/>
              </a:solidFill>
            </a:endParaRPr>
          </a:p>
        </p:txBody>
      </p:sp>
      <p:grpSp>
        <p:nvGrpSpPr>
          <p:cNvPr id="13" name="Group 12"/>
          <p:cNvGrpSpPr/>
          <p:nvPr/>
        </p:nvGrpSpPr>
        <p:grpSpPr>
          <a:xfrm>
            <a:off x="944272" y="1523228"/>
            <a:ext cx="7811268" cy="975911"/>
            <a:chOff x="944272" y="1013165"/>
            <a:chExt cx="7811268" cy="975911"/>
          </a:xfrm>
        </p:grpSpPr>
        <p:sp>
          <p:nvSpPr>
            <p:cNvPr id="3" name="Rectangle 2"/>
            <p:cNvSpPr/>
            <p:nvPr/>
          </p:nvSpPr>
          <p:spPr>
            <a:xfrm>
              <a:off x="944272" y="1013165"/>
              <a:ext cx="7811268"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485613109"/>
                </p:ext>
              </p:extLst>
            </p:nvPr>
          </p:nvGraphicFramePr>
          <p:xfrm>
            <a:off x="1146175" y="1107006"/>
            <a:ext cx="7448550" cy="668338"/>
          </p:xfrm>
          <a:graphic>
            <a:graphicData uri="http://schemas.openxmlformats.org/presentationml/2006/ole">
              <mc:AlternateContent xmlns:mc="http://schemas.openxmlformats.org/markup-compatibility/2006">
                <mc:Choice xmlns:v="urn:schemas-microsoft-com:vml" Requires="v">
                  <p:oleObj spid="_x0000_s6413" name="Equation" r:id="rId4" imgW="4953000" imgH="444500" progId="Equation.DSMT4">
                    <p:embed/>
                  </p:oleObj>
                </mc:Choice>
                <mc:Fallback>
                  <p:oleObj name="Equation" r:id="rId4" imgW="4953000" imgH="444500" progId="Equation.DSMT4">
                    <p:embed/>
                    <p:pic>
                      <p:nvPicPr>
                        <p:cNvPr id="0" name=""/>
                        <p:cNvPicPr/>
                        <p:nvPr/>
                      </p:nvPicPr>
                      <p:blipFill>
                        <a:blip r:embed="rId5"/>
                        <a:stretch>
                          <a:fillRect/>
                        </a:stretch>
                      </p:blipFill>
                      <p:spPr>
                        <a:xfrm>
                          <a:off x="1146175" y="1107006"/>
                          <a:ext cx="7448550" cy="668338"/>
                        </a:xfrm>
                        <a:prstGeom prst="rect">
                          <a:avLst/>
                        </a:prstGeom>
                      </p:spPr>
                    </p:pic>
                  </p:oleObj>
                </mc:Fallback>
              </mc:AlternateContent>
            </a:graphicData>
          </a:graphic>
        </p:graphicFrame>
      </p:grpSp>
      <p:grpSp>
        <p:nvGrpSpPr>
          <p:cNvPr id="15" name="Group 14"/>
          <p:cNvGrpSpPr/>
          <p:nvPr/>
        </p:nvGrpSpPr>
        <p:grpSpPr>
          <a:xfrm>
            <a:off x="1322598" y="3068081"/>
            <a:ext cx="7149198" cy="914957"/>
            <a:chOff x="436563" y="3701428"/>
            <a:chExt cx="7149198" cy="914957"/>
          </a:xfrm>
        </p:grpSpPr>
        <p:sp>
          <p:nvSpPr>
            <p:cNvPr id="11" name="Rectangle 10"/>
            <p:cNvSpPr/>
            <p:nvPr/>
          </p:nvSpPr>
          <p:spPr>
            <a:xfrm>
              <a:off x="436563" y="3701428"/>
              <a:ext cx="7149198" cy="891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230607856"/>
                </p:ext>
              </p:extLst>
            </p:nvPr>
          </p:nvGraphicFramePr>
          <p:xfrm>
            <a:off x="572878" y="3773422"/>
            <a:ext cx="6592887" cy="842963"/>
          </p:xfrm>
          <a:graphic>
            <a:graphicData uri="http://schemas.openxmlformats.org/presentationml/2006/ole">
              <mc:AlternateContent xmlns:mc="http://schemas.openxmlformats.org/markup-compatibility/2006">
                <mc:Choice xmlns:v="urn:schemas-microsoft-com:vml" Requires="v">
                  <p:oleObj spid="_x0000_s6414" name="Equation" r:id="rId6" imgW="3479800" imgH="444500" progId="Equation.DSMT4">
                    <p:embed/>
                  </p:oleObj>
                </mc:Choice>
                <mc:Fallback>
                  <p:oleObj name="Equation" r:id="rId6" imgW="3479800" imgH="444500" progId="Equation.DSMT4">
                    <p:embed/>
                    <p:pic>
                      <p:nvPicPr>
                        <p:cNvPr id="0" name=""/>
                        <p:cNvPicPr/>
                        <p:nvPr/>
                      </p:nvPicPr>
                      <p:blipFill>
                        <a:blip r:embed="rId7"/>
                        <a:stretch>
                          <a:fillRect/>
                        </a:stretch>
                      </p:blipFill>
                      <p:spPr>
                        <a:xfrm>
                          <a:off x="572878" y="3773422"/>
                          <a:ext cx="6592887" cy="842963"/>
                        </a:xfrm>
                        <a:prstGeom prst="rect">
                          <a:avLst/>
                        </a:prstGeom>
                      </p:spPr>
                    </p:pic>
                  </p:oleObj>
                </mc:Fallback>
              </mc:AlternateContent>
            </a:graphicData>
          </a:graphic>
        </p:graphicFrame>
      </p:grpSp>
    </p:spTree>
    <p:extLst>
      <p:ext uri="{BB962C8B-B14F-4D97-AF65-F5344CB8AC3E}">
        <p14:creationId xmlns:p14="http://schemas.microsoft.com/office/powerpoint/2010/main" val="23054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a:solidFill>
                  <a:srgbClr val="F2F2F2"/>
                </a:solidFill>
              </a:rPr>
              <a:t>6</a:t>
            </a:r>
            <a:r>
              <a:rPr lang="en-US" sz="2400" baseline="30000" dirty="0" smtClean="0">
                <a:solidFill>
                  <a:srgbClr val="F2F2F2"/>
                </a:solidFill>
              </a:rPr>
              <a:t> </a:t>
            </a:r>
            <a:r>
              <a:rPr lang="en-US" sz="2400" dirty="0" smtClean="0">
                <a:solidFill>
                  <a:srgbClr val="F2F2F2"/>
                </a:solidFill>
              </a:rPr>
              <a:t>AFY + 0 AFY + 0 AFY </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a:t>
            </a:r>
            <a:r>
              <a:rPr lang="en-US" sz="2400" dirty="0" smtClean="0">
                <a:solidFill>
                  <a:srgbClr val="93CDDD"/>
                </a:solidFill>
              </a:rPr>
              <a:t>GW out </a:t>
            </a:r>
            <a:r>
              <a:rPr lang="en-US" sz="2400" dirty="0" smtClean="0">
                <a:solidFill>
                  <a:srgbClr val="F2F2F2"/>
                </a:solidFill>
              </a:rPr>
              <a:t>+ Exports </a:t>
            </a:r>
          </a:p>
          <a:p>
            <a:pPr marL="0" indent="0">
              <a:buNone/>
            </a:pPr>
            <a:r>
              <a:rPr lang="en-US" sz="2400" dirty="0">
                <a:solidFill>
                  <a:srgbClr val="F2F2F2"/>
                </a:solidFill>
              </a:rPr>
              <a:t>3.83x10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+ 8.85x10</a:t>
            </a:r>
            <a:r>
              <a:rPr lang="en-US" sz="2400" baseline="30000" dirty="0" smtClean="0">
                <a:solidFill>
                  <a:srgbClr val="F2F2F2"/>
                </a:solidFill>
              </a:rPr>
              <a:t>4 </a:t>
            </a:r>
            <a:r>
              <a:rPr lang="en-US" sz="2400" dirty="0">
                <a:solidFill>
                  <a:srgbClr val="F2F2F2"/>
                </a:solidFill>
              </a:rPr>
              <a:t>AFY </a:t>
            </a:r>
            <a:r>
              <a:rPr lang="en-US" sz="2400" dirty="0" smtClean="0">
                <a:solidFill>
                  <a:srgbClr val="F2F2F2"/>
                </a:solidFill>
              </a:rPr>
              <a:t>+ </a:t>
            </a:r>
            <a:r>
              <a:rPr lang="en-US" sz="2400" dirty="0">
                <a:solidFill>
                  <a:srgbClr val="93CDDD"/>
                </a:solidFill>
              </a:rPr>
              <a:t>XXXX AFY</a:t>
            </a: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r>
              <a:rPr lang="en-US" sz="2400" dirty="0" err="1" smtClean="0">
                <a:solidFill>
                  <a:srgbClr val="F2F2F2"/>
                </a:solidFill>
              </a:rPr>
              <a:t>Δ</a:t>
            </a:r>
            <a:r>
              <a:rPr lang="en-US" sz="2400" dirty="0" smtClean="0">
                <a:solidFill>
                  <a:srgbClr val="F2F2F2"/>
                </a:solidFill>
              </a:rPr>
              <a:t> SW Storage + 109.09 AFY</a:t>
            </a:r>
            <a:endParaRPr lang="en-US" sz="2400" dirty="0">
              <a:solidFill>
                <a:srgbClr val="F2F2F2"/>
              </a:solidFill>
            </a:endParaRP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4257361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a:solidFill>
                  <a:srgbClr val="F2F2F2"/>
                </a:solidFill>
              </a:rPr>
              <a:t>6</a:t>
            </a:r>
            <a:r>
              <a:rPr lang="en-US" sz="2400" baseline="30000" dirty="0" smtClean="0">
                <a:solidFill>
                  <a:srgbClr val="F2F2F2"/>
                </a:solidFill>
              </a:rPr>
              <a:t> </a:t>
            </a:r>
            <a:r>
              <a:rPr lang="en-US" sz="2400" dirty="0" smtClean="0">
                <a:solidFill>
                  <a:srgbClr val="F2F2F2"/>
                </a:solidFill>
              </a:rPr>
              <a:t>AFY + 0 AFY + 0 AFY </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a:t>
            </a:r>
            <a:r>
              <a:rPr lang="en-US" sz="2400" dirty="0" smtClean="0">
                <a:solidFill>
                  <a:srgbClr val="93CDDD"/>
                </a:solidFill>
              </a:rPr>
              <a:t>Exports</a:t>
            </a:r>
            <a:r>
              <a:rPr lang="en-US" sz="2400" dirty="0" smtClean="0">
                <a:solidFill>
                  <a:srgbClr val="FF0000"/>
                </a:solidFill>
              </a:rPr>
              <a:t> </a:t>
            </a:r>
          </a:p>
          <a:p>
            <a:pPr marL="0" indent="0">
              <a:buNone/>
            </a:pPr>
            <a:r>
              <a:rPr lang="en-US" sz="2400" dirty="0">
                <a:solidFill>
                  <a:srgbClr val="F2F2F2"/>
                </a:solidFill>
              </a:rPr>
              <a:t>3.83x10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a:t>
            </a:r>
            <a:r>
              <a:rPr lang="en-US" sz="2400" dirty="0">
                <a:solidFill>
                  <a:srgbClr val="F2F2F2"/>
                </a:solidFill>
              </a:rPr>
              <a:t>8.85x10</a:t>
            </a:r>
            <a:r>
              <a:rPr lang="en-US" sz="2400" baseline="30000" dirty="0">
                <a:solidFill>
                  <a:srgbClr val="F2F2F2"/>
                </a:solidFill>
              </a:rPr>
              <a:t>4 </a:t>
            </a:r>
            <a:r>
              <a:rPr lang="en-US" sz="2400" baseline="30000" dirty="0" smtClean="0">
                <a:solidFill>
                  <a:srgbClr val="F2F2F2"/>
                </a:solidFill>
              </a:rPr>
              <a:t> </a:t>
            </a:r>
            <a:r>
              <a:rPr lang="en-US" sz="2400" dirty="0">
                <a:solidFill>
                  <a:srgbClr val="F2F2F2"/>
                </a:solidFill>
              </a:rPr>
              <a:t>AFY </a:t>
            </a:r>
            <a:r>
              <a:rPr lang="en-US" sz="2400" dirty="0" smtClean="0">
                <a:solidFill>
                  <a:srgbClr val="F2F2F2"/>
                </a:solidFill>
              </a:rPr>
              <a:t>+ 0 AFY +</a:t>
            </a:r>
            <a:r>
              <a:rPr lang="en-US" sz="2400" dirty="0">
                <a:solidFill>
                  <a:srgbClr val="93CDDD"/>
                </a:solidFill>
              </a:rPr>
              <a:t>XXXX </a:t>
            </a:r>
            <a:r>
              <a:rPr lang="en-US" sz="2400" dirty="0" smtClean="0">
                <a:solidFill>
                  <a:srgbClr val="93CDDD"/>
                </a:solidFill>
              </a:rPr>
              <a:t>AFY</a:t>
            </a: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p:txBody>
      </p:sp>
    </p:spTree>
    <p:extLst>
      <p:ext uri="{BB962C8B-B14F-4D97-AF65-F5344CB8AC3E}">
        <p14:creationId xmlns:p14="http://schemas.microsoft.com/office/powerpoint/2010/main" val="2853477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a:solidFill>
                  <a:srgbClr val="F2F2F2"/>
                </a:solidFill>
              </a:rPr>
              <a:t>6</a:t>
            </a:r>
            <a:r>
              <a:rPr lang="en-US" sz="2400" baseline="30000" dirty="0" smtClean="0">
                <a:solidFill>
                  <a:srgbClr val="F2F2F2"/>
                </a:solidFill>
              </a:rPr>
              <a:t> </a:t>
            </a:r>
            <a:r>
              <a:rPr lang="en-US" sz="2400" dirty="0" smtClean="0">
                <a:solidFill>
                  <a:srgbClr val="F2F2F2"/>
                </a:solidFill>
              </a:rPr>
              <a:t>AFY + 0 AFY + 0 AFY </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r>
              <a:rPr lang="en-US" sz="2400" dirty="0">
                <a:solidFill>
                  <a:srgbClr val="F2F2F2"/>
                </a:solidFill>
              </a:rPr>
              <a:t>3.83x10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+ 8.85x10</a:t>
            </a:r>
            <a:r>
              <a:rPr lang="en-US" sz="2400" baseline="30000" dirty="0" smtClean="0">
                <a:solidFill>
                  <a:srgbClr val="F2F2F2"/>
                </a:solidFill>
              </a:rPr>
              <a:t>4 </a:t>
            </a:r>
            <a:r>
              <a:rPr lang="en-US" sz="2400" dirty="0">
                <a:solidFill>
                  <a:srgbClr val="F2F2F2"/>
                </a:solidFill>
              </a:rPr>
              <a:t>AFY </a:t>
            </a:r>
            <a:r>
              <a:rPr lang="en-US" sz="2400" dirty="0" smtClean="0">
                <a:solidFill>
                  <a:srgbClr val="F2F2F2"/>
                </a:solidFill>
              </a:rPr>
              <a:t>+ 0 AFY + 2.8x10</a:t>
            </a:r>
            <a:r>
              <a:rPr lang="en-US" sz="2400" baseline="30000" dirty="0">
                <a:solidFill>
                  <a:srgbClr val="F2F2F2"/>
                </a:solidFill>
              </a:rPr>
              <a:t>6</a:t>
            </a:r>
            <a:r>
              <a:rPr lang="en-US" sz="2400" dirty="0" smtClean="0">
                <a:solidFill>
                  <a:srgbClr val="F2F2F2"/>
                </a:solidFill>
              </a:rPr>
              <a:t>AFY</a:t>
            </a: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a:t>
            </a:r>
            <a:r>
              <a:rPr lang="en-US" sz="2400" dirty="0" smtClean="0">
                <a:solidFill>
                  <a:srgbClr val="93CDDD"/>
                </a:solidFill>
              </a:rPr>
              <a:t>Change</a:t>
            </a:r>
            <a:r>
              <a:rPr lang="en-US" sz="2400" dirty="0">
                <a:solidFill>
                  <a:srgbClr val="93CDDD"/>
                </a:solidFill>
              </a:rPr>
              <a:t> (</a:t>
            </a:r>
            <a:r>
              <a:rPr lang="en-US" sz="2400" dirty="0" err="1">
                <a:solidFill>
                  <a:srgbClr val="93CDDD"/>
                </a:solidFill>
              </a:rPr>
              <a:t>Δ</a:t>
            </a:r>
            <a:r>
              <a:rPr lang="en-US" sz="2400" dirty="0" smtClean="0">
                <a:solidFill>
                  <a:srgbClr val="93CDDD"/>
                </a:solidFill>
              </a:rPr>
              <a:t>) in GW Storage </a:t>
            </a:r>
          </a:p>
          <a:p>
            <a:pPr marL="0" indent="0">
              <a:buNone/>
            </a:pPr>
            <a:r>
              <a:rPr lang="en-US" sz="2400" dirty="0" smtClean="0">
                <a:solidFill>
                  <a:srgbClr val="FF0000"/>
                </a:solidFill>
              </a:rPr>
              <a:t>                                                  </a:t>
            </a:r>
            <a:r>
              <a:rPr lang="en-US" sz="2400" dirty="0" smtClean="0">
                <a:solidFill>
                  <a:srgbClr val="93CDDD"/>
                </a:solidFill>
              </a:rPr>
              <a:t>XXXX </a:t>
            </a:r>
            <a:r>
              <a:rPr lang="en-US" sz="2400" dirty="0">
                <a:solidFill>
                  <a:srgbClr val="93CDDD"/>
                </a:solidFill>
              </a:rPr>
              <a:t>AFY</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3414378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The Water Budget </a:t>
            </a:r>
            <a:endParaRPr lang="en-US" sz="4000" dirty="0">
              <a:solidFill>
                <a:schemeClr val="bg1">
                  <a:lumMod val="95000"/>
                </a:schemeClr>
              </a:solidFill>
            </a:endParaRPr>
          </a:p>
        </p:txBody>
      </p:sp>
      <p:sp>
        <p:nvSpPr>
          <p:cNvPr id="11" name="Content Placeholder 2"/>
          <p:cNvSpPr>
            <a:spLocks noGrp="1"/>
          </p:cNvSpPr>
          <p:nvPr>
            <p:ph idx="1"/>
          </p:nvPr>
        </p:nvSpPr>
        <p:spPr>
          <a:xfrm>
            <a:off x="1086086" y="1261750"/>
            <a:ext cx="7899152" cy="3533899"/>
          </a:xfrm>
        </p:spPr>
        <p:txBody>
          <a:bodyPr>
            <a:noAutofit/>
          </a:bodyPr>
          <a:lstStyle/>
          <a:p>
            <a:pPr marL="0" indent="0" algn="ctr">
              <a:buNone/>
            </a:pPr>
            <a:r>
              <a:rPr lang="en-US" sz="2800" b="1" dirty="0" smtClean="0">
                <a:solidFill>
                  <a:srgbClr val="F2F2F2"/>
                </a:solidFill>
              </a:rPr>
              <a:t>INFLOW = OUTFLOW +/- CHANGE IN STORAGE </a:t>
            </a:r>
          </a:p>
          <a:p>
            <a:pPr marL="0" indent="0">
              <a:buNone/>
            </a:pPr>
            <a:endParaRPr lang="en-US" sz="2400" dirty="0" smtClean="0">
              <a:solidFill>
                <a:srgbClr val="F2F2F2"/>
              </a:solidFill>
            </a:endParaRPr>
          </a:p>
          <a:p>
            <a:r>
              <a:rPr lang="en-US" sz="2400" u="sng" dirty="0" smtClean="0">
                <a:solidFill>
                  <a:srgbClr val="F2F2F2"/>
                </a:solidFill>
              </a:rPr>
              <a:t>Inflows:</a:t>
            </a:r>
            <a:r>
              <a:rPr lang="en-US" sz="2400" dirty="0" smtClean="0">
                <a:solidFill>
                  <a:srgbClr val="F2F2F2"/>
                </a:solidFill>
              </a:rPr>
              <a:t> Precipitation + SW inflow + GW inflow + imported water</a:t>
            </a:r>
          </a:p>
          <a:p>
            <a:r>
              <a:rPr lang="en-US" sz="2400" u="sng" dirty="0" smtClean="0">
                <a:solidFill>
                  <a:srgbClr val="F2F2F2"/>
                </a:solidFill>
              </a:rPr>
              <a:t>Outflows:</a:t>
            </a:r>
            <a:r>
              <a:rPr lang="en-US" sz="2400" dirty="0" smtClean="0">
                <a:solidFill>
                  <a:srgbClr val="F2F2F2"/>
                </a:solidFill>
              </a:rPr>
              <a:t> ET + SW out + GW out + Exports + consumption </a:t>
            </a:r>
          </a:p>
          <a:p>
            <a:r>
              <a:rPr lang="en-US" sz="2400" u="sng" dirty="0" smtClean="0">
                <a:solidFill>
                  <a:srgbClr val="F2F2F2"/>
                </a:solidFill>
              </a:rPr>
              <a:t>Storage:</a:t>
            </a:r>
            <a:r>
              <a:rPr lang="en-US" sz="2400" dirty="0" smtClean="0">
                <a:solidFill>
                  <a:srgbClr val="F2F2F2"/>
                </a:solidFill>
              </a:rPr>
              <a:t> </a:t>
            </a:r>
            <a:r>
              <a:rPr lang="en-US" sz="2400" dirty="0">
                <a:solidFill>
                  <a:srgbClr val="F2F2F2"/>
                </a:solidFill>
              </a:rPr>
              <a:t>I</a:t>
            </a:r>
            <a:r>
              <a:rPr lang="en-US" sz="2400" dirty="0" smtClean="0">
                <a:solidFill>
                  <a:srgbClr val="F2F2F2"/>
                </a:solidFill>
              </a:rPr>
              <a:t>ncreased/decrease in SW storage + increase/decreases in GW storage  </a:t>
            </a:r>
          </a:p>
        </p:txBody>
      </p:sp>
    </p:spTree>
    <p:extLst>
      <p:ext uri="{BB962C8B-B14F-4D97-AF65-F5344CB8AC3E}">
        <p14:creationId xmlns:p14="http://schemas.microsoft.com/office/powerpoint/2010/main" val="407788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Change in GW Storage: </a:t>
            </a:r>
          </a:p>
          <a:p>
            <a:pPr marL="0" indent="0">
              <a:buNone/>
            </a:pPr>
            <a:r>
              <a:rPr lang="en-US" sz="2400" dirty="0">
                <a:solidFill>
                  <a:srgbClr val="F2F2F2"/>
                </a:solidFill>
              </a:rPr>
              <a:t>3</a:t>
            </a:r>
            <a:r>
              <a:rPr lang="en-US" sz="2400" dirty="0" smtClean="0">
                <a:solidFill>
                  <a:srgbClr val="F2F2F2"/>
                </a:solidFill>
              </a:rPr>
              <a:t> inches/year</a:t>
            </a:r>
          </a:p>
          <a:p>
            <a:pPr marL="0" indent="0">
              <a:buNone/>
            </a:pPr>
            <a:r>
              <a:rPr lang="is-IS" sz="2400" i="1" dirty="0">
                <a:solidFill>
                  <a:srgbClr val="F2F2F2"/>
                </a:solidFill>
              </a:rPr>
              <a:t>Note: </a:t>
            </a:r>
            <a:r>
              <a:rPr lang="en-US" sz="2400" i="1" dirty="0">
                <a:solidFill>
                  <a:srgbClr val="F2F2F2"/>
                </a:solidFill>
              </a:rPr>
              <a:t>Area = 3,600 mi</a:t>
            </a:r>
            <a:r>
              <a:rPr lang="en-US" sz="2400" i="1" baseline="30000" dirty="0">
                <a:solidFill>
                  <a:srgbClr val="F2F2F2"/>
                </a:solidFill>
              </a:rPr>
              <a:t>2</a:t>
            </a:r>
            <a:r>
              <a:rPr lang="en-US" sz="2400" i="1" dirty="0">
                <a:solidFill>
                  <a:srgbClr val="F2F2F2"/>
                </a:solidFill>
              </a:rPr>
              <a:t> </a:t>
            </a:r>
          </a:p>
          <a:p>
            <a:pPr marL="0" indent="0">
              <a:buNone/>
            </a:pPr>
            <a:endParaRPr lang="en-US" sz="2400" dirty="0" smtClean="0">
              <a:solidFill>
                <a:srgbClr val="F2F2F2"/>
              </a:solidFill>
            </a:endParaRPr>
          </a:p>
          <a:p>
            <a:pPr marL="0" indent="0">
              <a:buNone/>
            </a:pPr>
            <a:endParaRPr lang="en-US" sz="2400" dirty="0">
              <a:solidFill>
                <a:srgbClr val="F2F2F2"/>
              </a:solidFill>
            </a:endParaRPr>
          </a:p>
          <a:p>
            <a:pPr marL="0" indent="0">
              <a:buNone/>
            </a:pPr>
            <a:endParaRPr lang="en-US" sz="2400" dirty="0">
              <a:solidFill>
                <a:srgbClr val="F2F2F2"/>
              </a:solidFill>
            </a:endParaRPr>
          </a:p>
          <a:p>
            <a:pPr marL="0" indent="0">
              <a:buNone/>
            </a:pPr>
            <a:endParaRPr lang="en-US" sz="2400" dirty="0" smtClean="0">
              <a:solidFill>
                <a:srgbClr val="F2F2F2"/>
              </a:solidFill>
            </a:endParaRPr>
          </a:p>
          <a:p>
            <a:pPr marL="0" indent="0">
              <a:buNone/>
            </a:pPr>
            <a:endParaRPr lang="en-US" sz="2400" dirty="0" smtClean="0">
              <a:solidFill>
                <a:srgbClr val="F2F2F2"/>
              </a:solidFill>
            </a:endParaRPr>
          </a:p>
        </p:txBody>
      </p:sp>
      <p:grpSp>
        <p:nvGrpSpPr>
          <p:cNvPr id="13" name="Group 12"/>
          <p:cNvGrpSpPr/>
          <p:nvPr/>
        </p:nvGrpSpPr>
        <p:grpSpPr>
          <a:xfrm>
            <a:off x="1216047" y="1420219"/>
            <a:ext cx="4269677" cy="975911"/>
            <a:chOff x="1107954" y="1013165"/>
            <a:chExt cx="4269677" cy="975911"/>
          </a:xfrm>
        </p:grpSpPr>
        <p:sp>
          <p:nvSpPr>
            <p:cNvPr id="3" name="Rectangle 2"/>
            <p:cNvSpPr/>
            <p:nvPr/>
          </p:nvSpPr>
          <p:spPr>
            <a:xfrm>
              <a:off x="1107954" y="1013165"/>
              <a:ext cx="4269677"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216583649"/>
                </p:ext>
              </p:extLst>
            </p:nvPr>
          </p:nvGraphicFramePr>
          <p:xfrm>
            <a:off x="1387332" y="1113771"/>
            <a:ext cx="3729038" cy="793750"/>
          </p:xfrm>
          <a:graphic>
            <a:graphicData uri="http://schemas.openxmlformats.org/presentationml/2006/ole">
              <mc:AlternateContent xmlns:mc="http://schemas.openxmlformats.org/markup-compatibility/2006">
                <mc:Choice xmlns:v="urn:schemas-microsoft-com:vml" Requires="v">
                  <p:oleObj spid="_x0000_s7569" name="Equation" r:id="rId4" imgW="1968500" imgH="419100" progId="Equation.DSMT4">
                    <p:embed/>
                  </p:oleObj>
                </mc:Choice>
                <mc:Fallback>
                  <p:oleObj name="Equation" r:id="rId4" imgW="1968500" imgH="419100" progId="Equation.DSMT4">
                    <p:embed/>
                    <p:pic>
                      <p:nvPicPr>
                        <p:cNvPr id="0" name=""/>
                        <p:cNvPicPr/>
                        <p:nvPr/>
                      </p:nvPicPr>
                      <p:blipFill>
                        <a:blip r:embed="rId5"/>
                        <a:stretch>
                          <a:fillRect/>
                        </a:stretch>
                      </p:blipFill>
                      <p:spPr>
                        <a:xfrm>
                          <a:off x="1387332" y="1113771"/>
                          <a:ext cx="3729038" cy="793750"/>
                        </a:xfrm>
                        <a:prstGeom prst="rect">
                          <a:avLst/>
                        </a:prstGeom>
                      </p:spPr>
                    </p:pic>
                  </p:oleObj>
                </mc:Fallback>
              </mc:AlternateContent>
            </a:graphicData>
          </a:graphic>
        </p:graphicFrame>
      </p:grpSp>
      <p:grpSp>
        <p:nvGrpSpPr>
          <p:cNvPr id="15" name="Group 14"/>
          <p:cNvGrpSpPr/>
          <p:nvPr/>
        </p:nvGrpSpPr>
        <p:grpSpPr>
          <a:xfrm>
            <a:off x="959326" y="3756773"/>
            <a:ext cx="8012401" cy="891210"/>
            <a:chOff x="-486419" y="3701428"/>
            <a:chExt cx="8012401" cy="891210"/>
          </a:xfrm>
        </p:grpSpPr>
        <p:sp>
          <p:nvSpPr>
            <p:cNvPr id="11" name="Rectangle 10"/>
            <p:cNvSpPr/>
            <p:nvPr/>
          </p:nvSpPr>
          <p:spPr>
            <a:xfrm>
              <a:off x="-486419" y="3701428"/>
              <a:ext cx="8012401" cy="891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285908697"/>
                </p:ext>
              </p:extLst>
            </p:nvPr>
          </p:nvGraphicFramePr>
          <p:xfrm>
            <a:off x="-431332" y="3789580"/>
            <a:ext cx="7821612" cy="731838"/>
          </p:xfrm>
          <a:graphic>
            <a:graphicData uri="http://schemas.openxmlformats.org/presentationml/2006/ole">
              <mc:AlternateContent xmlns:mc="http://schemas.openxmlformats.org/markup-compatibility/2006">
                <mc:Choice xmlns:v="urn:schemas-microsoft-com:vml" Requires="v">
                  <p:oleObj spid="_x0000_s7570" name="Equation" r:id="rId6" imgW="4483100" imgH="419100" progId="Equation.DSMT4">
                    <p:embed/>
                  </p:oleObj>
                </mc:Choice>
                <mc:Fallback>
                  <p:oleObj name="Equation" r:id="rId6" imgW="4483100" imgH="419100" progId="Equation.DSMT4">
                    <p:embed/>
                    <p:pic>
                      <p:nvPicPr>
                        <p:cNvPr id="0" name=""/>
                        <p:cNvPicPr/>
                        <p:nvPr/>
                      </p:nvPicPr>
                      <p:blipFill>
                        <a:blip r:embed="rId7"/>
                        <a:stretch>
                          <a:fillRect/>
                        </a:stretch>
                      </p:blipFill>
                      <p:spPr>
                        <a:xfrm>
                          <a:off x="-431332" y="3789580"/>
                          <a:ext cx="7821612" cy="731838"/>
                        </a:xfrm>
                        <a:prstGeom prst="rect">
                          <a:avLst/>
                        </a:prstGeom>
                      </p:spPr>
                    </p:pic>
                  </p:oleObj>
                </mc:Fallback>
              </mc:AlternateContent>
            </a:graphicData>
          </a:graphic>
        </p:graphicFrame>
      </p:grpSp>
      <p:grpSp>
        <p:nvGrpSpPr>
          <p:cNvPr id="2" name="Group 1"/>
          <p:cNvGrpSpPr/>
          <p:nvPr/>
        </p:nvGrpSpPr>
        <p:grpSpPr>
          <a:xfrm>
            <a:off x="1121465" y="2734536"/>
            <a:ext cx="7093609" cy="793750"/>
            <a:chOff x="1121465" y="2734536"/>
            <a:chExt cx="7093609" cy="793750"/>
          </a:xfrm>
        </p:grpSpPr>
        <p:sp>
          <p:nvSpPr>
            <p:cNvPr id="12" name="Rectangle 11"/>
            <p:cNvSpPr/>
            <p:nvPr/>
          </p:nvSpPr>
          <p:spPr>
            <a:xfrm>
              <a:off x="1121465" y="2747724"/>
              <a:ext cx="7093609" cy="78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100844592"/>
                </p:ext>
              </p:extLst>
            </p:nvPr>
          </p:nvGraphicFramePr>
          <p:xfrm>
            <a:off x="1121469" y="2734536"/>
            <a:ext cx="7011988" cy="793750"/>
          </p:xfrm>
          <a:graphic>
            <a:graphicData uri="http://schemas.openxmlformats.org/presentationml/2006/ole">
              <mc:AlternateContent xmlns:mc="http://schemas.openxmlformats.org/markup-compatibility/2006">
                <mc:Choice xmlns:v="urn:schemas-microsoft-com:vml" Requires="v">
                  <p:oleObj spid="_x0000_s7571" name="Equation" r:id="rId8" imgW="3429000" imgH="419100" progId="Equation.DSMT4">
                    <p:embed/>
                  </p:oleObj>
                </mc:Choice>
                <mc:Fallback>
                  <p:oleObj name="Equation" r:id="rId8" imgW="3429000" imgH="419100" progId="Equation.DSMT4">
                    <p:embed/>
                    <p:pic>
                      <p:nvPicPr>
                        <p:cNvPr id="0" name=""/>
                        <p:cNvPicPr/>
                        <p:nvPr/>
                      </p:nvPicPr>
                      <p:blipFill>
                        <a:blip r:embed="rId9"/>
                        <a:stretch>
                          <a:fillRect/>
                        </a:stretch>
                      </p:blipFill>
                      <p:spPr>
                        <a:xfrm>
                          <a:off x="1121469" y="2734536"/>
                          <a:ext cx="7011988" cy="793750"/>
                        </a:xfrm>
                        <a:prstGeom prst="rect">
                          <a:avLst/>
                        </a:prstGeom>
                      </p:spPr>
                    </p:pic>
                  </p:oleObj>
                </mc:Fallback>
              </mc:AlternateContent>
            </a:graphicData>
          </a:graphic>
        </p:graphicFrame>
      </p:grpSp>
    </p:spTree>
    <p:extLst>
      <p:ext uri="{BB962C8B-B14F-4D97-AF65-F5344CB8AC3E}">
        <p14:creationId xmlns:p14="http://schemas.microsoft.com/office/powerpoint/2010/main" val="330384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4925309"/>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400" dirty="0">
                <a:solidFill>
                  <a:srgbClr val="F2F2F2"/>
                </a:solidFill>
              </a:rPr>
              <a:t>8.62x10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+ 3.83x10</a:t>
            </a:r>
            <a:r>
              <a:rPr lang="en-US" sz="2400" baseline="30000" dirty="0">
                <a:solidFill>
                  <a:srgbClr val="F2F2F2"/>
                </a:solidFill>
              </a:rPr>
              <a:t>6</a:t>
            </a:r>
            <a:r>
              <a:rPr lang="en-US" sz="2400" baseline="30000" dirty="0" smtClean="0">
                <a:solidFill>
                  <a:srgbClr val="F2F2F2"/>
                </a:solidFill>
              </a:rPr>
              <a:t> </a:t>
            </a:r>
            <a:r>
              <a:rPr lang="en-US" sz="2400" dirty="0" smtClean="0">
                <a:solidFill>
                  <a:srgbClr val="F2F2F2"/>
                </a:solidFill>
              </a:rPr>
              <a:t>AFY + 0 AFY + 0 AFY </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r>
              <a:rPr lang="en-US" sz="2400" dirty="0">
                <a:solidFill>
                  <a:srgbClr val="F2F2F2"/>
                </a:solidFill>
              </a:rPr>
              <a:t>3.83x10</a:t>
            </a:r>
            <a:r>
              <a:rPr lang="en-US" sz="2400" baseline="30000" dirty="0">
                <a:solidFill>
                  <a:srgbClr val="F2F2F2"/>
                </a:solidFill>
              </a:rPr>
              <a:t>6</a:t>
            </a:r>
            <a:r>
              <a:rPr lang="en-US" sz="2400" dirty="0" smtClean="0">
                <a:solidFill>
                  <a:srgbClr val="F2F2F2"/>
                </a:solidFill>
              </a:rPr>
              <a:t> </a:t>
            </a:r>
            <a:r>
              <a:rPr lang="en-US" sz="2400" dirty="0">
                <a:solidFill>
                  <a:srgbClr val="F2F2F2"/>
                </a:solidFill>
              </a:rPr>
              <a:t>AFY </a:t>
            </a:r>
            <a:r>
              <a:rPr lang="en-US" sz="2400" dirty="0" smtClean="0">
                <a:solidFill>
                  <a:srgbClr val="F2F2F2"/>
                </a:solidFill>
              </a:rPr>
              <a:t>+ 8.85x10</a:t>
            </a:r>
            <a:r>
              <a:rPr lang="en-US" sz="2400" baseline="30000" dirty="0" smtClean="0">
                <a:solidFill>
                  <a:srgbClr val="F2F2F2"/>
                </a:solidFill>
              </a:rPr>
              <a:t>4 </a:t>
            </a:r>
            <a:r>
              <a:rPr lang="en-US" sz="2400" dirty="0">
                <a:solidFill>
                  <a:srgbClr val="F2F2F2"/>
                </a:solidFill>
              </a:rPr>
              <a:t>AFY </a:t>
            </a:r>
            <a:r>
              <a:rPr lang="en-US" sz="2400" dirty="0" smtClean="0">
                <a:solidFill>
                  <a:srgbClr val="F2F2F2"/>
                </a:solidFill>
              </a:rPr>
              <a:t>+ 0 AFY + 2.8x10</a:t>
            </a:r>
            <a:r>
              <a:rPr lang="en-US" sz="2400" baseline="30000" dirty="0">
                <a:solidFill>
                  <a:srgbClr val="F2F2F2"/>
                </a:solidFill>
              </a:rPr>
              <a:t>6</a:t>
            </a:r>
            <a:r>
              <a:rPr lang="en-US" sz="2400" dirty="0" smtClean="0">
                <a:solidFill>
                  <a:srgbClr val="F2F2F2"/>
                </a:solidFill>
              </a:rPr>
              <a:t>AFY</a:t>
            </a:r>
          </a:p>
          <a:p>
            <a:pPr marL="0" indent="0">
              <a:buNone/>
            </a:pPr>
            <a:endParaRPr lang="en-US" sz="2400" dirty="0" smtClean="0">
              <a:solidFill>
                <a:srgbClr val="F2F2F2"/>
              </a:solidFill>
            </a:endParaRPr>
          </a:p>
          <a:p>
            <a:pPr marL="0" indent="0">
              <a:buNone/>
            </a:pPr>
            <a:r>
              <a:rPr lang="en-US" sz="2400" dirty="0">
                <a:solidFill>
                  <a:srgbClr val="F2F2F2"/>
                </a:solidFill>
              </a:rPr>
              <a:t>STORAGE</a:t>
            </a:r>
            <a:r>
              <a:rPr lang="en-US" sz="2400" dirty="0" smtClean="0">
                <a:solidFill>
                  <a:srgbClr val="F2F2F2"/>
                </a:solidFill>
              </a:rPr>
              <a:t>: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r>
              <a:rPr lang="en-US" sz="2400" dirty="0" err="1" smtClean="0">
                <a:solidFill>
                  <a:srgbClr val="F2F2F2"/>
                </a:solidFill>
              </a:rPr>
              <a:t>Δ</a:t>
            </a:r>
            <a:r>
              <a:rPr lang="en-US" sz="2400" dirty="0" smtClean="0">
                <a:solidFill>
                  <a:srgbClr val="F2F2F2"/>
                </a:solidFill>
              </a:rPr>
              <a:t> SW Storage + 5.74x10</a:t>
            </a:r>
            <a:r>
              <a:rPr lang="en-US" sz="2400" baseline="30000" dirty="0">
                <a:solidFill>
                  <a:srgbClr val="F2F2F2"/>
                </a:solidFill>
              </a:rPr>
              <a:t>6</a:t>
            </a:r>
            <a:r>
              <a:rPr lang="en-US" sz="2400" dirty="0" smtClean="0">
                <a:solidFill>
                  <a:srgbClr val="F2F2F2"/>
                </a:solidFill>
              </a:rPr>
              <a:t> AFY</a:t>
            </a:r>
            <a:endParaRPr lang="en-US" sz="2400" dirty="0">
              <a:solidFill>
                <a:srgbClr val="F2F2F2"/>
              </a:solidFill>
            </a:endParaRP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1109036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3" y="32443"/>
            <a:ext cx="8352117" cy="5111057"/>
          </a:xfrm>
        </p:spPr>
        <p:txBody>
          <a:bodyPr>
            <a:noAutofit/>
          </a:bodyPr>
          <a:lstStyle/>
          <a:p>
            <a:pPr marL="0" indent="0">
              <a:buNone/>
            </a:pPr>
            <a:r>
              <a:rPr lang="en-US" sz="2400" dirty="0" smtClean="0">
                <a:solidFill>
                  <a:srgbClr val="F2F2F2"/>
                </a:solidFill>
              </a:rPr>
              <a:t>INFLOWS:</a:t>
            </a:r>
          </a:p>
          <a:p>
            <a:pPr marL="0" indent="0">
              <a:buNone/>
            </a:pPr>
            <a:r>
              <a:rPr lang="en-US" sz="2400" dirty="0" smtClean="0">
                <a:solidFill>
                  <a:srgbClr val="F2F2F2"/>
                </a:solidFill>
              </a:rPr>
              <a:t>Precipitation + SW inflow + GW inflow + Imported water</a:t>
            </a:r>
          </a:p>
          <a:p>
            <a:pPr marL="0" indent="0">
              <a:buNone/>
            </a:pPr>
            <a:r>
              <a:rPr lang="en-US" sz="2000" dirty="0">
                <a:solidFill>
                  <a:srgbClr val="F2F2F2"/>
                </a:solidFill>
              </a:rPr>
              <a:t>8.62x10</a:t>
            </a:r>
            <a:r>
              <a:rPr lang="en-US" sz="2000" baseline="30000" dirty="0">
                <a:solidFill>
                  <a:srgbClr val="F2F2F2"/>
                </a:solidFill>
              </a:rPr>
              <a:t>6</a:t>
            </a:r>
            <a:r>
              <a:rPr lang="en-US" sz="2000" dirty="0" smtClean="0">
                <a:solidFill>
                  <a:srgbClr val="F2F2F2"/>
                </a:solidFill>
              </a:rPr>
              <a:t> </a:t>
            </a:r>
            <a:r>
              <a:rPr lang="en-US" sz="2000" dirty="0">
                <a:solidFill>
                  <a:srgbClr val="F2F2F2"/>
                </a:solidFill>
              </a:rPr>
              <a:t>AFY </a:t>
            </a:r>
            <a:r>
              <a:rPr lang="en-US" sz="2000" dirty="0" smtClean="0">
                <a:solidFill>
                  <a:srgbClr val="F2F2F2"/>
                </a:solidFill>
              </a:rPr>
              <a:t>+ 3.83x10</a:t>
            </a:r>
            <a:r>
              <a:rPr lang="en-US" sz="2000" baseline="30000" dirty="0">
                <a:solidFill>
                  <a:srgbClr val="F2F2F2"/>
                </a:solidFill>
              </a:rPr>
              <a:t>6</a:t>
            </a:r>
            <a:r>
              <a:rPr lang="en-US" sz="2000" baseline="30000" dirty="0" smtClean="0">
                <a:solidFill>
                  <a:srgbClr val="F2F2F2"/>
                </a:solidFill>
              </a:rPr>
              <a:t> </a:t>
            </a:r>
            <a:r>
              <a:rPr lang="en-US" sz="2000" dirty="0" smtClean="0">
                <a:solidFill>
                  <a:srgbClr val="F2F2F2"/>
                </a:solidFill>
              </a:rPr>
              <a:t>AFY + 0 AFY + 0 AFY = 12453451.25 = 1.25x10</a:t>
            </a:r>
            <a:r>
              <a:rPr lang="en-US" sz="2000" baseline="30000" dirty="0" smtClean="0">
                <a:solidFill>
                  <a:srgbClr val="F2F2F2"/>
                </a:solidFill>
              </a:rPr>
              <a:t>7 </a:t>
            </a:r>
            <a:r>
              <a:rPr lang="en-US" sz="2000" dirty="0" smtClean="0">
                <a:solidFill>
                  <a:srgbClr val="F2F2F2"/>
                </a:solidFill>
              </a:rPr>
              <a:t>AFY</a:t>
            </a:r>
          </a:p>
          <a:p>
            <a:pPr marL="0" indent="0">
              <a:buNone/>
            </a:pPr>
            <a:endParaRPr lang="en-US" sz="2400" dirty="0">
              <a:solidFill>
                <a:srgbClr val="F2F2F2"/>
              </a:solidFill>
            </a:endParaRPr>
          </a:p>
          <a:p>
            <a:pPr marL="0" indent="0">
              <a:buNone/>
            </a:pPr>
            <a:r>
              <a:rPr lang="en-US" sz="2400" dirty="0" smtClean="0">
                <a:solidFill>
                  <a:srgbClr val="F2F2F2"/>
                </a:solidFill>
              </a:rPr>
              <a:t>OUTFLOWS: </a:t>
            </a:r>
          </a:p>
          <a:p>
            <a:pPr marL="0" indent="0">
              <a:buNone/>
            </a:pPr>
            <a:r>
              <a:rPr lang="en-US" sz="2400" dirty="0" smtClean="0">
                <a:solidFill>
                  <a:srgbClr val="F2F2F2"/>
                </a:solidFill>
              </a:rPr>
              <a:t>ET + SW out + GW out + Exports </a:t>
            </a:r>
          </a:p>
          <a:p>
            <a:pPr marL="0" indent="0">
              <a:buNone/>
            </a:pPr>
            <a:r>
              <a:rPr lang="en-US" sz="1800" dirty="0">
                <a:solidFill>
                  <a:srgbClr val="F2F2F2"/>
                </a:solidFill>
              </a:rPr>
              <a:t>3.83x10</a:t>
            </a:r>
            <a:r>
              <a:rPr lang="en-US" sz="1800" baseline="30000" dirty="0">
                <a:solidFill>
                  <a:srgbClr val="F2F2F2"/>
                </a:solidFill>
              </a:rPr>
              <a:t>6</a:t>
            </a:r>
            <a:r>
              <a:rPr lang="en-US" sz="1800" dirty="0" smtClean="0">
                <a:solidFill>
                  <a:srgbClr val="F2F2F2"/>
                </a:solidFill>
              </a:rPr>
              <a:t> </a:t>
            </a:r>
            <a:r>
              <a:rPr lang="en-US" sz="1800" dirty="0">
                <a:solidFill>
                  <a:srgbClr val="F2F2F2"/>
                </a:solidFill>
              </a:rPr>
              <a:t>AFY </a:t>
            </a:r>
            <a:r>
              <a:rPr lang="en-US" sz="1800" dirty="0" smtClean="0">
                <a:solidFill>
                  <a:srgbClr val="F2F2F2"/>
                </a:solidFill>
              </a:rPr>
              <a:t>+ </a:t>
            </a:r>
            <a:r>
              <a:rPr lang="en-US" sz="1800" dirty="0">
                <a:solidFill>
                  <a:srgbClr val="F2F2F2"/>
                </a:solidFill>
              </a:rPr>
              <a:t>8.85x10</a:t>
            </a:r>
            <a:r>
              <a:rPr lang="en-US" sz="1800" baseline="30000" dirty="0">
                <a:solidFill>
                  <a:srgbClr val="F2F2F2"/>
                </a:solidFill>
              </a:rPr>
              <a:t>4 </a:t>
            </a:r>
            <a:r>
              <a:rPr lang="en-US" sz="1800" baseline="30000" dirty="0" smtClean="0">
                <a:solidFill>
                  <a:srgbClr val="F2F2F2"/>
                </a:solidFill>
              </a:rPr>
              <a:t> </a:t>
            </a:r>
            <a:r>
              <a:rPr lang="en-US" sz="1800" dirty="0">
                <a:solidFill>
                  <a:srgbClr val="F2F2F2"/>
                </a:solidFill>
              </a:rPr>
              <a:t>AFY </a:t>
            </a:r>
            <a:r>
              <a:rPr lang="en-US" sz="1800" dirty="0" smtClean="0">
                <a:solidFill>
                  <a:srgbClr val="F2F2F2"/>
                </a:solidFill>
              </a:rPr>
              <a:t>+ 0 AFY + 2.8x10</a:t>
            </a:r>
            <a:r>
              <a:rPr lang="en-US" sz="1800" baseline="30000" dirty="0" smtClean="0">
                <a:solidFill>
                  <a:srgbClr val="F2F2F2"/>
                </a:solidFill>
              </a:rPr>
              <a:t>6</a:t>
            </a:r>
            <a:r>
              <a:rPr lang="en-US" sz="1800" dirty="0" smtClean="0">
                <a:solidFill>
                  <a:srgbClr val="F2F2F2"/>
                </a:solidFill>
              </a:rPr>
              <a:t>AFY = 6722340.86 = 6.72x10</a:t>
            </a:r>
            <a:r>
              <a:rPr lang="en-US" sz="1800" baseline="30000" dirty="0" smtClean="0">
                <a:solidFill>
                  <a:srgbClr val="F2F2F2"/>
                </a:solidFill>
              </a:rPr>
              <a:t>6 </a:t>
            </a:r>
            <a:r>
              <a:rPr lang="en-US" sz="1800" dirty="0" smtClean="0">
                <a:solidFill>
                  <a:srgbClr val="F2F2F2"/>
                </a:solidFill>
              </a:rPr>
              <a:t>AFY</a:t>
            </a:r>
            <a:endParaRPr lang="en-US" sz="2400" dirty="0" smtClean="0">
              <a:solidFill>
                <a:srgbClr val="F2F2F2"/>
              </a:solidFill>
            </a:endParaRPr>
          </a:p>
          <a:p>
            <a:pPr marL="0" indent="0">
              <a:buNone/>
            </a:pPr>
            <a:endParaRPr lang="en-US" sz="2400" dirty="0" smtClean="0">
              <a:solidFill>
                <a:srgbClr val="F2F2F2"/>
              </a:solidFill>
            </a:endParaRPr>
          </a:p>
          <a:p>
            <a:pPr marL="0" indent="0">
              <a:buNone/>
            </a:pPr>
            <a:r>
              <a:rPr lang="en-US" sz="2400" dirty="0" smtClean="0">
                <a:solidFill>
                  <a:srgbClr val="F2F2F2"/>
                </a:solidFill>
              </a:rPr>
              <a:t>STORAGE: </a:t>
            </a:r>
          </a:p>
          <a:p>
            <a:pPr marL="0" indent="0">
              <a:buNone/>
            </a:pPr>
            <a:r>
              <a:rPr lang="en-US" sz="2400" dirty="0" smtClean="0">
                <a:solidFill>
                  <a:srgbClr val="F2F2F2"/>
                </a:solidFill>
              </a:rPr>
              <a:t>Change (</a:t>
            </a:r>
            <a:r>
              <a:rPr lang="en-US" sz="2400" dirty="0" err="1" smtClean="0">
                <a:solidFill>
                  <a:srgbClr val="F2F2F2"/>
                </a:solidFill>
              </a:rPr>
              <a:t>Δ</a:t>
            </a:r>
            <a:r>
              <a:rPr lang="en-US" sz="2400" dirty="0" smtClean="0">
                <a:solidFill>
                  <a:srgbClr val="F2F2F2"/>
                </a:solidFill>
              </a:rPr>
              <a:t>) in SW Storage + Change</a:t>
            </a:r>
            <a:r>
              <a:rPr lang="en-US" sz="2400" dirty="0">
                <a:solidFill>
                  <a:srgbClr val="F2F2F2"/>
                </a:solidFill>
              </a:rPr>
              <a:t> (</a:t>
            </a:r>
            <a:r>
              <a:rPr lang="en-US" sz="2400" dirty="0" err="1">
                <a:solidFill>
                  <a:srgbClr val="F2F2F2"/>
                </a:solidFill>
              </a:rPr>
              <a:t>Δ</a:t>
            </a:r>
            <a:r>
              <a:rPr lang="en-US" sz="2400" dirty="0" smtClean="0">
                <a:solidFill>
                  <a:srgbClr val="F2F2F2"/>
                </a:solidFill>
              </a:rPr>
              <a:t>) in GW Storage </a:t>
            </a:r>
          </a:p>
          <a:p>
            <a:pPr marL="0" indent="0">
              <a:buNone/>
            </a:pPr>
            <a:r>
              <a:rPr lang="en-US" sz="2400" dirty="0" err="1" smtClean="0">
                <a:solidFill>
                  <a:srgbClr val="F2F2F2"/>
                </a:solidFill>
              </a:rPr>
              <a:t>Δ</a:t>
            </a:r>
            <a:r>
              <a:rPr lang="en-US" sz="2400" dirty="0" smtClean="0">
                <a:solidFill>
                  <a:srgbClr val="F2F2F2"/>
                </a:solidFill>
              </a:rPr>
              <a:t> SW Storage + </a:t>
            </a:r>
            <a:r>
              <a:rPr lang="en-US" sz="2400" dirty="0">
                <a:solidFill>
                  <a:srgbClr val="F2F2F2"/>
                </a:solidFill>
              </a:rPr>
              <a:t>5.74x10</a:t>
            </a:r>
            <a:r>
              <a:rPr lang="en-US" sz="2400" baseline="30000" dirty="0">
                <a:solidFill>
                  <a:srgbClr val="F2F2F2"/>
                </a:solidFill>
              </a:rPr>
              <a:t>6</a:t>
            </a:r>
            <a:r>
              <a:rPr lang="en-US" sz="2400" dirty="0" smtClean="0">
                <a:solidFill>
                  <a:srgbClr val="F2F2F2"/>
                </a:solidFill>
              </a:rPr>
              <a:t> AFY</a:t>
            </a:r>
            <a:endParaRPr lang="en-US" sz="2400" dirty="0">
              <a:solidFill>
                <a:srgbClr val="F2F2F2"/>
              </a:solidFill>
            </a:endParaRPr>
          </a:p>
        </p:txBody>
      </p:sp>
    </p:spTree>
    <p:extLst>
      <p:ext uri="{BB962C8B-B14F-4D97-AF65-F5344CB8AC3E}">
        <p14:creationId xmlns:p14="http://schemas.microsoft.com/office/powerpoint/2010/main" val="21936737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idx="1"/>
          </p:nvPr>
        </p:nvSpPr>
        <p:spPr>
          <a:xfrm>
            <a:off x="1086086" y="324214"/>
            <a:ext cx="7899152" cy="4471436"/>
          </a:xfrm>
        </p:spPr>
        <p:txBody>
          <a:bodyPr>
            <a:noAutofit/>
          </a:bodyPr>
          <a:lstStyle/>
          <a:p>
            <a:pPr marL="0" indent="0" algn="ctr">
              <a:buNone/>
            </a:pPr>
            <a:r>
              <a:rPr lang="en-US" sz="2800" b="1" dirty="0" smtClean="0">
                <a:solidFill>
                  <a:srgbClr val="F2F2F2"/>
                </a:solidFill>
              </a:rPr>
              <a:t>INFLOW = OUTFLOW +/- CHANGE IN STORAGE</a:t>
            </a:r>
          </a:p>
          <a:p>
            <a:pPr marL="0" indent="0" algn="ctr">
              <a:buNone/>
            </a:pPr>
            <a:endParaRPr lang="en-US" sz="2400" dirty="0" smtClean="0">
              <a:solidFill>
                <a:srgbClr val="F2F2F2"/>
              </a:solidFill>
            </a:endParaRPr>
          </a:p>
          <a:p>
            <a:pPr marL="0" indent="0">
              <a:buNone/>
            </a:pPr>
            <a:r>
              <a:rPr lang="en-US" sz="2000" dirty="0" smtClean="0">
                <a:solidFill>
                  <a:srgbClr val="F2F2F2"/>
                </a:solidFill>
              </a:rPr>
              <a:t>12453451.25 AFY = 6722340.86 AFY + 5379669.42 AFY + ΔSW Storage </a:t>
            </a:r>
          </a:p>
          <a:p>
            <a:pPr marL="0" indent="0">
              <a:buNone/>
            </a:pPr>
            <a:endParaRPr lang="en-US" sz="2400" dirty="0" smtClean="0">
              <a:solidFill>
                <a:srgbClr val="F2F2F2"/>
              </a:solidFill>
            </a:endParaRPr>
          </a:p>
          <a:p>
            <a:pPr marL="0" indent="0" algn="ctr">
              <a:buNone/>
            </a:pPr>
            <a:r>
              <a:rPr lang="en-US" sz="2400" dirty="0">
                <a:solidFill>
                  <a:srgbClr val="F2F2F2"/>
                </a:solidFill>
              </a:rPr>
              <a:t>12453451.25 AFY </a:t>
            </a:r>
            <a:r>
              <a:rPr lang="en-US" sz="2400" dirty="0" smtClean="0">
                <a:solidFill>
                  <a:srgbClr val="F2F2F2"/>
                </a:solidFill>
              </a:rPr>
              <a:t>= </a:t>
            </a:r>
            <a:r>
              <a:rPr lang="en-US" sz="2400" dirty="0">
                <a:solidFill>
                  <a:srgbClr val="F2F2F2"/>
                </a:solidFill>
              </a:rPr>
              <a:t>12102010.28</a:t>
            </a:r>
            <a:r>
              <a:rPr lang="en-US" sz="2400" dirty="0" smtClean="0">
                <a:solidFill>
                  <a:srgbClr val="F2F2F2"/>
                </a:solidFill>
              </a:rPr>
              <a:t> AFY +</a:t>
            </a:r>
            <a:r>
              <a:rPr lang="en-US" sz="2400" dirty="0">
                <a:solidFill>
                  <a:srgbClr val="F2F2F2"/>
                </a:solidFill>
              </a:rPr>
              <a:t>ΔSW Storage </a:t>
            </a:r>
            <a:endParaRPr lang="en-US" sz="2400" dirty="0" smtClean="0">
              <a:solidFill>
                <a:srgbClr val="F2F2F2"/>
              </a:solidFill>
            </a:endParaRPr>
          </a:p>
          <a:p>
            <a:pPr marL="0" indent="0" algn="ctr">
              <a:buNone/>
            </a:pPr>
            <a:endParaRPr lang="en-US" sz="2400" dirty="0" smtClean="0">
              <a:solidFill>
                <a:srgbClr val="F2F2F2"/>
              </a:solidFill>
            </a:endParaRPr>
          </a:p>
          <a:p>
            <a:pPr marL="0" indent="0" algn="ctr">
              <a:buNone/>
            </a:pPr>
            <a:r>
              <a:rPr lang="en-US" sz="2400" dirty="0">
                <a:solidFill>
                  <a:srgbClr val="F2F2F2"/>
                </a:solidFill>
              </a:rPr>
              <a:t>ΔSW Storage </a:t>
            </a:r>
            <a:r>
              <a:rPr lang="en-US" sz="2400" dirty="0" smtClean="0">
                <a:solidFill>
                  <a:srgbClr val="F2F2F2"/>
                </a:solidFill>
              </a:rPr>
              <a:t>= 351440.97 AFY or 0.35 MAFY</a:t>
            </a:r>
          </a:p>
          <a:p>
            <a:pPr marL="0" indent="0" algn="ctr">
              <a:buNone/>
            </a:pPr>
            <a:endParaRPr lang="en-US" sz="2400" dirty="0">
              <a:solidFill>
                <a:srgbClr val="F2F2F2"/>
              </a:solidFill>
            </a:endParaRPr>
          </a:p>
          <a:p>
            <a:pPr marL="0" indent="0" algn="ctr">
              <a:buNone/>
            </a:pPr>
            <a:r>
              <a:rPr lang="en-US" sz="2400" dirty="0" smtClean="0">
                <a:solidFill>
                  <a:srgbClr val="F2F2F2"/>
                </a:solidFill>
              </a:rPr>
              <a:t>ΔSW </a:t>
            </a:r>
            <a:r>
              <a:rPr lang="en-US" sz="2400" dirty="0">
                <a:solidFill>
                  <a:srgbClr val="F2F2F2"/>
                </a:solidFill>
              </a:rPr>
              <a:t>Storage = </a:t>
            </a:r>
            <a:r>
              <a:rPr lang="en-US" sz="2400" dirty="0" smtClean="0">
                <a:solidFill>
                  <a:srgbClr val="F2F2F2"/>
                </a:solidFill>
              </a:rPr>
              <a:t>0.35 MAF </a:t>
            </a:r>
            <a:r>
              <a:rPr lang="en-US" sz="2400" dirty="0">
                <a:solidFill>
                  <a:srgbClr val="F2F2F2"/>
                </a:solidFill>
              </a:rPr>
              <a:t>per year</a:t>
            </a:r>
          </a:p>
          <a:p>
            <a:pPr marL="0" indent="0" algn="ctr">
              <a:buNone/>
            </a:pPr>
            <a:endParaRPr lang="en-US" sz="2400" dirty="0" smtClean="0">
              <a:solidFill>
                <a:srgbClr val="F2F2F2"/>
              </a:solidFill>
            </a:endParaRPr>
          </a:p>
          <a:p>
            <a:pPr marL="0" indent="0" algn="ctr">
              <a:buNone/>
            </a:pPr>
            <a:endParaRPr lang="en-US" sz="2400" u="sng" dirty="0">
              <a:solidFill>
                <a:srgbClr val="F2F2F2"/>
              </a:solidFill>
            </a:endParaRPr>
          </a:p>
          <a:p>
            <a:pPr marL="0" indent="0" algn="ctr">
              <a:buNone/>
            </a:pPr>
            <a:r>
              <a:rPr lang="en-US" sz="2800" b="1" dirty="0" smtClean="0">
                <a:solidFill>
                  <a:srgbClr val="F2F2F2"/>
                </a:solidFill>
              </a:rPr>
              <a:t> </a:t>
            </a:r>
          </a:p>
          <a:p>
            <a:pPr marL="0" indent="0">
              <a:buNone/>
            </a:pPr>
            <a:endParaRPr lang="en-US" sz="2400" dirty="0" smtClean="0">
              <a:solidFill>
                <a:srgbClr val="F2F2F2"/>
              </a:solidFill>
            </a:endParaRPr>
          </a:p>
        </p:txBody>
      </p:sp>
      <p:sp>
        <p:nvSpPr>
          <p:cNvPr id="3" name="Rectangle 2"/>
          <p:cNvSpPr/>
          <p:nvPr/>
        </p:nvSpPr>
        <p:spPr>
          <a:xfrm>
            <a:off x="2661792" y="3768972"/>
            <a:ext cx="4729073" cy="688952"/>
          </a:xfrm>
          <a:prstGeom prst="rect">
            <a:avLst/>
          </a:prstGeom>
          <a:noFill/>
          <a:ln w="38100">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509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idx="1"/>
          </p:nvPr>
        </p:nvSpPr>
        <p:spPr>
          <a:xfrm>
            <a:off x="950970" y="959128"/>
            <a:ext cx="7899152" cy="3188095"/>
          </a:xfrm>
        </p:spPr>
        <p:txBody>
          <a:bodyPr>
            <a:noAutofit/>
          </a:bodyPr>
          <a:lstStyle/>
          <a:p>
            <a:r>
              <a:rPr lang="en-US" sz="2800" dirty="0" smtClean="0">
                <a:solidFill>
                  <a:srgbClr val="F2F2F2"/>
                </a:solidFill>
              </a:rPr>
              <a:t>So what does this change in storage mean?</a:t>
            </a:r>
          </a:p>
          <a:p>
            <a:endParaRPr lang="en-US" sz="2800" dirty="0" smtClean="0">
              <a:solidFill>
                <a:srgbClr val="F2F2F2"/>
              </a:solidFill>
            </a:endParaRPr>
          </a:p>
          <a:p>
            <a:r>
              <a:rPr lang="en-US" sz="2800" dirty="0" smtClean="0">
                <a:solidFill>
                  <a:srgbClr val="F2F2F2"/>
                </a:solidFill>
              </a:rPr>
              <a:t>What would happen in a drought year or during multiple drought years?</a:t>
            </a:r>
          </a:p>
          <a:p>
            <a:endParaRPr lang="en-US" sz="2800" dirty="0" smtClean="0">
              <a:solidFill>
                <a:srgbClr val="F2F2F2"/>
              </a:solidFill>
            </a:endParaRPr>
          </a:p>
          <a:p>
            <a:r>
              <a:rPr lang="en-US" sz="2800" dirty="0" smtClean="0">
                <a:solidFill>
                  <a:srgbClr val="F2F2F2"/>
                </a:solidFill>
              </a:rPr>
              <a:t>How can this information be used for supply management? </a:t>
            </a:r>
          </a:p>
          <a:p>
            <a:pPr lvl="1"/>
            <a:r>
              <a:rPr lang="en-US" sz="2000" dirty="0" smtClean="0">
                <a:solidFill>
                  <a:srgbClr val="F2F2F2"/>
                </a:solidFill>
              </a:rPr>
              <a:t>What else would reservoir operators need to know? </a:t>
            </a:r>
            <a:endParaRPr lang="en-US" sz="2000" dirty="0">
              <a:solidFill>
                <a:srgbClr val="F2F2F2"/>
              </a:solidFill>
            </a:endParaRPr>
          </a:p>
          <a:p>
            <a:pPr marL="0" indent="0" algn="ctr">
              <a:buNone/>
            </a:pPr>
            <a:endParaRPr lang="en-US" sz="2400" dirty="0" smtClean="0">
              <a:solidFill>
                <a:srgbClr val="F2F2F2"/>
              </a:solidFill>
            </a:endParaRPr>
          </a:p>
          <a:p>
            <a:pPr marL="0" indent="0" algn="ctr">
              <a:buNone/>
            </a:pPr>
            <a:endParaRPr lang="en-US" sz="2400" u="sng" dirty="0">
              <a:solidFill>
                <a:srgbClr val="F2F2F2"/>
              </a:solidFill>
            </a:endParaRPr>
          </a:p>
          <a:p>
            <a:pPr marL="0" indent="0" algn="ctr">
              <a:buNone/>
            </a:pPr>
            <a:r>
              <a:rPr lang="en-US" sz="2800" b="1" dirty="0" smtClean="0">
                <a:solidFill>
                  <a:srgbClr val="F2F2F2"/>
                </a:solidFill>
              </a:rPr>
              <a:t> </a:t>
            </a:r>
          </a:p>
          <a:p>
            <a:pPr marL="0" indent="0">
              <a:buNone/>
            </a:pPr>
            <a:endParaRPr lang="en-US" sz="2400" dirty="0" smtClean="0">
              <a:solidFill>
                <a:srgbClr val="F2F2F2"/>
              </a:solidFill>
            </a:endParaRPr>
          </a:p>
        </p:txBody>
      </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Analysis</a:t>
            </a:r>
            <a:endParaRPr lang="en-US" sz="4000" dirty="0">
              <a:solidFill>
                <a:schemeClr val="bg1">
                  <a:lumMod val="95000"/>
                </a:schemeClr>
              </a:solidFill>
            </a:endParaRPr>
          </a:p>
        </p:txBody>
      </p:sp>
    </p:spTree>
    <p:extLst>
      <p:ext uri="{BB962C8B-B14F-4D97-AF65-F5344CB8AC3E}">
        <p14:creationId xmlns:p14="http://schemas.microsoft.com/office/powerpoint/2010/main" val="48109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Groundwater</a:t>
            </a:r>
            <a:r>
              <a:rPr lang="is-IS" sz="4000" dirty="0">
                <a:solidFill>
                  <a:schemeClr val="bg1">
                    <a:lumMod val="95000"/>
                  </a:schemeClr>
                </a:solidFill>
              </a:rPr>
              <a:t> </a:t>
            </a:r>
            <a:r>
              <a:rPr lang="is-IS" sz="4000" dirty="0" smtClean="0">
                <a:solidFill>
                  <a:schemeClr val="bg1">
                    <a:lumMod val="95000"/>
                  </a:schemeClr>
                </a:solidFill>
              </a:rPr>
              <a:t>Sustainability </a:t>
            </a:r>
            <a:endParaRPr lang="en-US" sz="4000" dirty="0">
              <a:solidFill>
                <a:schemeClr val="bg1">
                  <a:lumMod val="95000"/>
                </a:schemeClr>
              </a:solidFill>
            </a:endParaRPr>
          </a:p>
        </p:txBody>
      </p:sp>
      <p:sp>
        <p:nvSpPr>
          <p:cNvPr id="9" name="Content Placeholder 2"/>
          <p:cNvSpPr>
            <a:spLocks noGrp="1"/>
          </p:cNvSpPr>
          <p:nvPr>
            <p:ph idx="1"/>
          </p:nvPr>
        </p:nvSpPr>
        <p:spPr>
          <a:xfrm>
            <a:off x="1099597" y="996660"/>
            <a:ext cx="7615408" cy="3533899"/>
          </a:xfrm>
        </p:spPr>
        <p:txBody>
          <a:bodyPr>
            <a:noAutofit/>
          </a:bodyPr>
          <a:lstStyle/>
          <a:p>
            <a:r>
              <a:rPr lang="en-US" sz="2200" u="sng" dirty="0" smtClean="0">
                <a:solidFill>
                  <a:schemeClr val="bg1">
                    <a:lumMod val="95000"/>
                  </a:schemeClr>
                </a:solidFill>
              </a:rPr>
              <a:t>Definition:</a:t>
            </a:r>
            <a:r>
              <a:rPr lang="en-US" sz="2200" dirty="0" smtClean="0">
                <a:solidFill>
                  <a:schemeClr val="bg1">
                    <a:lumMod val="95000"/>
                  </a:schemeClr>
                </a:solidFill>
              </a:rPr>
              <a:t> groundwater </a:t>
            </a:r>
            <a:r>
              <a:rPr lang="is-IS" sz="2200" dirty="0" smtClean="0">
                <a:solidFill>
                  <a:schemeClr val="bg1">
                    <a:lumMod val="95000"/>
                  </a:schemeClr>
                </a:solidFill>
              </a:rPr>
              <a:t>use that can be maintained for an indefinite time without causing enviornmental, social, or economic adverse consequences</a:t>
            </a:r>
          </a:p>
          <a:p>
            <a:pPr lvl="1"/>
            <a:r>
              <a:rPr lang="is-IS" sz="1800" i="1" dirty="0" smtClean="0">
                <a:solidFill>
                  <a:schemeClr val="bg1">
                    <a:lumMod val="95000"/>
                  </a:schemeClr>
                </a:solidFill>
              </a:rPr>
              <a:t>Jason Gurdak (my Hydrogeology professor at SFSU) </a:t>
            </a:r>
            <a:endParaRPr lang="en-US" sz="1800" i="1" dirty="0" smtClean="0">
              <a:solidFill>
                <a:schemeClr val="bg1">
                  <a:lumMod val="95000"/>
                </a:schemeClr>
              </a:solidFill>
            </a:endParaRP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3336007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Groundwater</a:t>
            </a:r>
            <a:r>
              <a:rPr lang="is-IS" sz="4000" dirty="0">
                <a:solidFill>
                  <a:schemeClr val="bg1">
                    <a:lumMod val="95000"/>
                  </a:schemeClr>
                </a:solidFill>
              </a:rPr>
              <a:t> </a:t>
            </a:r>
            <a:r>
              <a:rPr lang="is-IS" sz="4000" dirty="0" smtClean="0">
                <a:solidFill>
                  <a:schemeClr val="bg1">
                    <a:lumMod val="95000"/>
                  </a:schemeClr>
                </a:solidFill>
              </a:rPr>
              <a:t>Resources </a:t>
            </a:r>
            <a:endParaRPr lang="en-US" sz="4000" dirty="0">
              <a:solidFill>
                <a:schemeClr val="bg1">
                  <a:lumMod val="95000"/>
                </a:schemeClr>
              </a:solidFill>
            </a:endParaRPr>
          </a:p>
        </p:txBody>
      </p:sp>
      <p:pic>
        <p:nvPicPr>
          <p:cNvPr id="2" name="Picture 1" descr="Screen Shot 2016-02-16 at 5.0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421" y="1253329"/>
            <a:ext cx="5837027" cy="3714973"/>
          </a:xfrm>
          <a:prstGeom prst="rect">
            <a:avLst/>
          </a:prstGeom>
        </p:spPr>
      </p:pic>
      <p:grpSp>
        <p:nvGrpSpPr>
          <p:cNvPr id="4" name="Group 3"/>
          <p:cNvGrpSpPr/>
          <p:nvPr/>
        </p:nvGrpSpPr>
        <p:grpSpPr>
          <a:xfrm>
            <a:off x="2508296" y="2047441"/>
            <a:ext cx="4824860" cy="1978201"/>
            <a:chOff x="2427224" y="2020423"/>
            <a:chExt cx="4824860" cy="1978201"/>
          </a:xfrm>
        </p:grpSpPr>
        <p:sp>
          <p:nvSpPr>
            <p:cNvPr id="3" name="Oval 2"/>
            <p:cNvSpPr/>
            <p:nvPr/>
          </p:nvSpPr>
          <p:spPr>
            <a:xfrm>
              <a:off x="3999444" y="2093873"/>
              <a:ext cx="1121467" cy="1904751"/>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427224" y="2020423"/>
              <a:ext cx="496160" cy="1333577"/>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1587962">
              <a:off x="6738759" y="2135612"/>
              <a:ext cx="513325" cy="1386374"/>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Content Placeholder 2"/>
          <p:cNvSpPr>
            <a:spLocks noGrp="1"/>
          </p:cNvSpPr>
          <p:nvPr>
            <p:ph idx="1"/>
          </p:nvPr>
        </p:nvSpPr>
        <p:spPr>
          <a:xfrm>
            <a:off x="832419" y="699465"/>
            <a:ext cx="8233566" cy="857431"/>
          </a:xfrm>
        </p:spPr>
        <p:txBody>
          <a:bodyPr>
            <a:noAutofit/>
          </a:bodyPr>
          <a:lstStyle/>
          <a:p>
            <a:pPr marL="0" indent="0">
              <a:buNone/>
            </a:pPr>
            <a:r>
              <a:rPr lang="en-US" sz="2400" u="sng" dirty="0" smtClean="0">
                <a:solidFill>
                  <a:srgbClr val="F2F2F2"/>
                </a:solidFill>
              </a:rPr>
              <a:t>Aquifer: </a:t>
            </a:r>
            <a:r>
              <a:rPr lang="en-US" sz="1800" dirty="0">
                <a:solidFill>
                  <a:srgbClr val="F2F2F2"/>
                </a:solidFill>
              </a:rPr>
              <a:t>a layer of rock, sand, or earth that contains water or allows water to pass through it.</a:t>
            </a:r>
            <a:endParaRPr lang="en-US" sz="1800" dirty="0" smtClean="0">
              <a:solidFill>
                <a:srgbClr val="F2F2F2"/>
              </a:solidFill>
            </a:endParaRP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32284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Screen Shot 2016-02-16 at 5.11.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46" y="903548"/>
            <a:ext cx="5466556" cy="4023809"/>
          </a:xfrm>
          <a:prstGeom prst="rect">
            <a:avLst/>
          </a:prstGeom>
        </p:spPr>
      </p:pic>
      <p:sp>
        <p:nvSpPr>
          <p:cNvPr id="9"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Groundwater</a:t>
            </a:r>
            <a:r>
              <a:rPr lang="is-IS" sz="4000" dirty="0">
                <a:solidFill>
                  <a:schemeClr val="bg1">
                    <a:lumMod val="95000"/>
                  </a:schemeClr>
                </a:solidFill>
              </a:rPr>
              <a:t> </a:t>
            </a:r>
            <a:r>
              <a:rPr lang="is-IS" sz="4000" dirty="0" smtClean="0">
                <a:solidFill>
                  <a:schemeClr val="bg1">
                    <a:lumMod val="95000"/>
                  </a:schemeClr>
                </a:solidFill>
              </a:rPr>
              <a:t>Resources </a:t>
            </a:r>
            <a:endParaRPr lang="en-US" sz="4000" dirty="0">
              <a:solidFill>
                <a:schemeClr val="bg1">
                  <a:lumMod val="95000"/>
                </a:schemeClr>
              </a:solidFill>
            </a:endParaRPr>
          </a:p>
        </p:txBody>
      </p:sp>
    </p:spTree>
    <p:extLst>
      <p:ext uri="{BB962C8B-B14F-4D97-AF65-F5344CB8AC3E}">
        <p14:creationId xmlns:p14="http://schemas.microsoft.com/office/powerpoint/2010/main" val="1413540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California’s Groundwater</a:t>
            </a:r>
            <a:endParaRPr lang="en-US" sz="4000" dirty="0">
              <a:solidFill>
                <a:schemeClr val="bg1">
                  <a:lumMod val="95000"/>
                </a:schemeClr>
              </a:solidFill>
            </a:endParaRPr>
          </a:p>
        </p:txBody>
      </p:sp>
      <p:pic>
        <p:nvPicPr>
          <p:cNvPr id="5" name="Picture 4" descr="Screen Shot 2016-02-16 at 5.28.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685" y="1118241"/>
            <a:ext cx="4986433" cy="3582844"/>
          </a:xfrm>
          <a:prstGeom prst="rect">
            <a:avLst/>
          </a:prstGeom>
        </p:spPr>
      </p:pic>
      <p:pic>
        <p:nvPicPr>
          <p:cNvPr id="10" name="Picture 9" descr="Screen Shot 2016-02-16 at 5.28.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726" y="1105235"/>
            <a:ext cx="2933929" cy="3622868"/>
          </a:xfrm>
          <a:prstGeom prst="rect">
            <a:avLst/>
          </a:prstGeom>
        </p:spPr>
      </p:pic>
    </p:spTree>
    <p:extLst>
      <p:ext uri="{BB962C8B-B14F-4D97-AF65-F5344CB8AC3E}">
        <p14:creationId xmlns:p14="http://schemas.microsoft.com/office/powerpoint/2010/main" val="709166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2040257" y="848594"/>
            <a:ext cx="5918097" cy="4168398"/>
          </a:xfrm>
          <a:prstGeom prst="rect">
            <a:avLst/>
          </a:prstGeom>
        </p:spPr>
      </p:pic>
      <p:sp>
        <p:nvSpPr>
          <p:cNvPr id="9"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California’s Groundwater</a:t>
            </a:r>
            <a:endParaRPr lang="en-US" sz="4000" dirty="0">
              <a:solidFill>
                <a:schemeClr val="bg1">
                  <a:lumMod val="95000"/>
                </a:schemeClr>
              </a:solidFill>
            </a:endParaRPr>
          </a:p>
        </p:txBody>
      </p:sp>
    </p:spTree>
    <p:extLst>
      <p:ext uri="{BB962C8B-B14F-4D97-AF65-F5344CB8AC3E}">
        <p14:creationId xmlns:p14="http://schemas.microsoft.com/office/powerpoint/2010/main" val="315019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sp>
        <p:nvSpPr>
          <p:cNvPr id="9" name="Content Placeholder 2"/>
          <p:cNvSpPr>
            <a:spLocks noGrp="1"/>
          </p:cNvSpPr>
          <p:nvPr>
            <p:ph idx="1"/>
          </p:nvPr>
        </p:nvSpPr>
        <p:spPr>
          <a:xfrm>
            <a:off x="1099597" y="996661"/>
            <a:ext cx="7615408" cy="1313356"/>
          </a:xfrm>
        </p:spPr>
        <p:txBody>
          <a:bodyPr>
            <a:noAutofit/>
          </a:bodyPr>
          <a:lstStyle/>
          <a:p>
            <a:r>
              <a:rPr lang="en-US" sz="2200" dirty="0" smtClean="0">
                <a:solidFill>
                  <a:schemeClr val="bg1">
                    <a:lumMod val="95000"/>
                  </a:schemeClr>
                </a:solidFill>
              </a:rPr>
              <a:t>Darcy: Made first systematic study of movement of water through a porous medium and the first to state the simple law describing GW flow  (1856)</a:t>
            </a:r>
            <a:endParaRPr lang="en-US" sz="1800" i="1" dirty="0" smtClean="0">
              <a:solidFill>
                <a:schemeClr val="bg1">
                  <a:lumMod val="95000"/>
                </a:schemeClr>
              </a:solidFill>
            </a:endParaRPr>
          </a:p>
          <a:p>
            <a:pPr marL="0" indent="0">
              <a:buNone/>
            </a:pPr>
            <a:endParaRPr lang="en-US" sz="2400" dirty="0" smtClean="0">
              <a:solidFill>
                <a:srgbClr val="F2F2F2"/>
              </a:solidFill>
            </a:endParaRPr>
          </a:p>
        </p:txBody>
      </p:sp>
      <p:grpSp>
        <p:nvGrpSpPr>
          <p:cNvPr id="16" name="Group 15"/>
          <p:cNvGrpSpPr/>
          <p:nvPr/>
        </p:nvGrpSpPr>
        <p:grpSpPr>
          <a:xfrm>
            <a:off x="1805976" y="2178729"/>
            <a:ext cx="5720005" cy="901292"/>
            <a:chOff x="1805976" y="2178729"/>
            <a:chExt cx="5720005" cy="901292"/>
          </a:xfrm>
        </p:grpSpPr>
        <p:sp>
          <p:nvSpPr>
            <p:cNvPr id="10" name="Content Placeholder 2"/>
            <p:cNvSpPr txBox="1">
              <a:spLocks/>
            </p:cNvSpPr>
            <p:nvPr/>
          </p:nvSpPr>
          <p:spPr>
            <a:xfrm>
              <a:off x="1805976" y="2310016"/>
              <a:ext cx="89635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K </a:t>
              </a:r>
            </a:p>
          </p:txBody>
        </p:sp>
        <p:sp>
          <p:nvSpPr>
            <p:cNvPr id="11" name="Content Placeholder 2"/>
            <p:cNvSpPr txBox="1">
              <a:spLocks/>
            </p:cNvSpPr>
            <p:nvPr/>
          </p:nvSpPr>
          <p:spPr>
            <a:xfrm>
              <a:off x="3053633" y="2178729"/>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Head Difference </a:t>
              </a:r>
            </a:p>
          </p:txBody>
        </p:sp>
        <p:sp>
          <p:nvSpPr>
            <p:cNvPr id="12" name="Content Placeholder 2"/>
            <p:cNvSpPr txBox="1">
              <a:spLocks/>
            </p:cNvSpPr>
            <p:nvPr/>
          </p:nvSpPr>
          <p:spPr>
            <a:xfrm>
              <a:off x="2543147" y="2566684"/>
              <a:ext cx="3760819"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Distance between Heads</a:t>
              </a:r>
            </a:p>
          </p:txBody>
        </p:sp>
        <p:cxnSp>
          <p:nvCxnSpPr>
            <p:cNvPr id="4" name="Straight Connector 3"/>
            <p:cNvCxnSpPr/>
            <p:nvPr/>
          </p:nvCxnSpPr>
          <p:spPr>
            <a:xfrm>
              <a:off x="2702328" y="2620720"/>
              <a:ext cx="294553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a:off x="5701910" y="2310015"/>
              <a:ext cx="18240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Area = </a:t>
              </a:r>
              <a:r>
                <a:rPr lang="en-US" sz="2400" dirty="0" err="1" smtClean="0">
                  <a:solidFill>
                    <a:srgbClr val="F2F2F2"/>
                  </a:solidFill>
                </a:rPr>
                <a:t>KiA</a:t>
              </a:r>
              <a:r>
                <a:rPr lang="en-US" sz="2400" dirty="0" smtClean="0">
                  <a:solidFill>
                    <a:srgbClr val="F2F2F2"/>
                  </a:solidFill>
                </a:rPr>
                <a:t> </a:t>
              </a:r>
            </a:p>
          </p:txBody>
        </p:sp>
      </p:grpSp>
      <p:sp>
        <p:nvSpPr>
          <p:cNvPr id="17" name="Content Placeholder 2"/>
          <p:cNvSpPr txBox="1">
            <a:spLocks/>
          </p:cNvSpPr>
          <p:nvPr/>
        </p:nvSpPr>
        <p:spPr>
          <a:xfrm>
            <a:off x="1860022" y="3570143"/>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Volumetric discharge  (L</a:t>
            </a:r>
            <a:r>
              <a:rPr lang="en-US" sz="2400" baseline="30000" dirty="0" smtClean="0">
                <a:solidFill>
                  <a:srgbClr val="F2F2F2"/>
                </a:solidFill>
              </a:rPr>
              <a:t>3</a:t>
            </a:r>
            <a:r>
              <a:rPr lang="en-US" sz="2400" dirty="0" smtClean="0">
                <a:solidFill>
                  <a:srgbClr val="F2F2F2"/>
                </a:solidFill>
              </a:rPr>
              <a:t>/t)</a:t>
            </a:r>
          </a:p>
          <a:p>
            <a:pPr marL="0" indent="0">
              <a:buFont typeface="Arial"/>
              <a:buNone/>
            </a:pPr>
            <a:r>
              <a:rPr lang="en-US" sz="2400" dirty="0" err="1" smtClean="0">
                <a:solidFill>
                  <a:srgbClr val="F2F2F2"/>
                </a:solidFill>
              </a:rPr>
              <a:t>i</a:t>
            </a:r>
            <a:r>
              <a:rPr lang="en-US" sz="2400" dirty="0" smtClean="0">
                <a:solidFill>
                  <a:srgbClr val="F2F2F2"/>
                </a:solidFill>
              </a:rPr>
              <a:t> = Hydraulic Gradient (L/L)</a:t>
            </a:r>
          </a:p>
          <a:p>
            <a:pPr marL="0" indent="0">
              <a:buFont typeface="Arial"/>
              <a:buNone/>
            </a:pPr>
            <a:r>
              <a:rPr lang="en-US" sz="2400" dirty="0" smtClean="0">
                <a:solidFill>
                  <a:srgbClr val="F2F2F2"/>
                </a:solidFill>
              </a:rPr>
              <a:t>K = Hydraulic conductivity (L/t)</a:t>
            </a:r>
          </a:p>
          <a:p>
            <a:pPr marL="0" indent="0">
              <a:buFont typeface="Arial"/>
              <a:buNone/>
            </a:pPr>
            <a:endParaRPr lang="en-US" sz="2400" dirty="0" smtClean="0">
              <a:solidFill>
                <a:srgbClr val="F2F2F2"/>
              </a:solidFill>
            </a:endParaRPr>
          </a:p>
        </p:txBody>
      </p:sp>
    </p:spTree>
    <p:extLst>
      <p:ext uri="{BB962C8B-B14F-4D97-AF65-F5344CB8AC3E}">
        <p14:creationId xmlns:p14="http://schemas.microsoft.com/office/powerpoint/2010/main" val="1997443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California’s Groundwater</a:t>
            </a:r>
            <a:endParaRPr lang="en-US" sz="4000" dirty="0">
              <a:solidFill>
                <a:schemeClr val="bg1">
                  <a:lumMod val="95000"/>
                </a:schemeClr>
              </a:solidFill>
            </a:endParaRPr>
          </a:p>
        </p:txBody>
      </p:sp>
      <p:sp>
        <p:nvSpPr>
          <p:cNvPr id="9" name="Content Placeholder 2"/>
          <p:cNvSpPr>
            <a:spLocks noGrp="1"/>
          </p:cNvSpPr>
          <p:nvPr>
            <p:ph idx="1"/>
          </p:nvPr>
        </p:nvSpPr>
        <p:spPr>
          <a:xfrm>
            <a:off x="1099597" y="1034191"/>
            <a:ext cx="3967267" cy="3533899"/>
          </a:xfrm>
        </p:spPr>
        <p:txBody>
          <a:bodyPr>
            <a:noAutofit/>
          </a:bodyPr>
          <a:lstStyle/>
          <a:p>
            <a:r>
              <a:rPr lang="en-US" sz="2400" dirty="0" smtClean="0">
                <a:solidFill>
                  <a:schemeClr val="bg1">
                    <a:lumMod val="95000"/>
                  </a:schemeClr>
                </a:solidFill>
              </a:rPr>
              <a:t>Groundwater contributes to approximately 38% of CA water supply</a:t>
            </a:r>
          </a:p>
          <a:p>
            <a:pPr lvl="1"/>
            <a:r>
              <a:rPr lang="en-US" sz="2400" dirty="0" smtClean="0">
                <a:solidFill>
                  <a:schemeClr val="bg1">
                    <a:lumMod val="95000"/>
                  </a:schemeClr>
                </a:solidFill>
              </a:rPr>
              <a:t>46% in drought years </a:t>
            </a:r>
          </a:p>
          <a:p>
            <a:pPr lvl="1"/>
            <a:r>
              <a:rPr lang="en-US" sz="2400" dirty="0" smtClean="0">
                <a:solidFill>
                  <a:schemeClr val="bg1">
                    <a:lumMod val="95000"/>
                  </a:schemeClr>
                </a:solidFill>
              </a:rPr>
              <a:t>75% estimated for 2014</a:t>
            </a:r>
          </a:p>
          <a:p>
            <a:pPr lvl="2"/>
            <a:r>
              <a:rPr lang="en-US" sz="1800" dirty="0" smtClean="0">
                <a:solidFill>
                  <a:schemeClr val="bg1">
                    <a:lumMod val="95000"/>
                  </a:schemeClr>
                </a:solidFill>
              </a:rPr>
              <a:t>5.1 MAF of the 6.6 average availability </a:t>
            </a:r>
          </a:p>
          <a:p>
            <a:pPr marL="0" indent="0">
              <a:buNone/>
            </a:pPr>
            <a:endParaRPr lang="en-US" sz="2400" dirty="0" smtClean="0">
              <a:solidFill>
                <a:srgbClr val="F2F2F2"/>
              </a:solidFill>
            </a:endParaRPr>
          </a:p>
        </p:txBody>
      </p:sp>
      <p:pic>
        <p:nvPicPr>
          <p:cNvPr id="10" name="Picture 9" descr="Screen Shot 2016-02-23 at 4.03.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670" y="875994"/>
            <a:ext cx="3016290" cy="4064871"/>
          </a:xfrm>
          <a:prstGeom prst="rect">
            <a:avLst/>
          </a:prstGeom>
        </p:spPr>
      </p:pic>
    </p:spTree>
    <p:extLst>
      <p:ext uri="{BB962C8B-B14F-4D97-AF65-F5344CB8AC3E}">
        <p14:creationId xmlns:p14="http://schemas.microsoft.com/office/powerpoint/2010/main" val="1070463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5979852" cy="767011"/>
          </a:xfrm>
        </p:spPr>
        <p:txBody>
          <a:bodyPr>
            <a:normAutofit/>
          </a:bodyPr>
          <a:lstStyle/>
          <a:p>
            <a:r>
              <a:rPr lang="en-US" sz="4000" dirty="0" smtClean="0">
                <a:solidFill>
                  <a:schemeClr val="bg1">
                    <a:lumMod val="95000"/>
                  </a:schemeClr>
                </a:solidFill>
              </a:rPr>
              <a:t>Groundwater Pumping</a:t>
            </a:r>
            <a:endParaRPr lang="en-US" sz="4000" dirty="0">
              <a:solidFill>
                <a:schemeClr val="bg1">
                  <a:lumMod val="95000"/>
                </a:schemeClr>
              </a:solidFill>
            </a:endParaRPr>
          </a:p>
        </p:txBody>
      </p:sp>
      <p:sp>
        <p:nvSpPr>
          <p:cNvPr id="9" name="Content Placeholder 2"/>
          <p:cNvSpPr>
            <a:spLocks noGrp="1"/>
          </p:cNvSpPr>
          <p:nvPr>
            <p:ph idx="1"/>
          </p:nvPr>
        </p:nvSpPr>
        <p:spPr>
          <a:xfrm>
            <a:off x="1099597" y="1034191"/>
            <a:ext cx="5277895" cy="3533899"/>
          </a:xfrm>
        </p:spPr>
        <p:txBody>
          <a:bodyPr>
            <a:noAutofit/>
          </a:bodyPr>
          <a:lstStyle/>
          <a:p>
            <a:r>
              <a:rPr lang="en-US" sz="2400" u="sng" dirty="0" smtClean="0">
                <a:solidFill>
                  <a:srgbClr val="F2F2F2"/>
                </a:solidFill>
              </a:rPr>
              <a:t>Subsidence:</a:t>
            </a:r>
            <a:r>
              <a:rPr lang="en-US" sz="2400" dirty="0" smtClean="0">
                <a:solidFill>
                  <a:srgbClr val="F2F2F2"/>
                </a:solidFill>
              </a:rPr>
              <a:t> </a:t>
            </a:r>
            <a:r>
              <a:rPr lang="en-US" sz="1800" dirty="0">
                <a:solidFill>
                  <a:srgbClr val="F2F2F2"/>
                </a:solidFill>
              </a:rPr>
              <a:t>Land subsidence is the lowering of the land-surface elevation from changes that take place </a:t>
            </a:r>
            <a:r>
              <a:rPr lang="en-US" sz="1800" dirty="0" smtClean="0">
                <a:solidFill>
                  <a:srgbClr val="F2F2F2"/>
                </a:solidFill>
              </a:rPr>
              <a:t>underground</a:t>
            </a:r>
          </a:p>
          <a:p>
            <a:pPr lvl="1"/>
            <a:r>
              <a:rPr lang="en-US" sz="2400" dirty="0" smtClean="0">
                <a:solidFill>
                  <a:srgbClr val="F2F2F2"/>
                </a:solidFill>
              </a:rPr>
              <a:t>Common causes:</a:t>
            </a:r>
          </a:p>
          <a:p>
            <a:pPr lvl="2"/>
            <a:r>
              <a:rPr lang="en-US" sz="1800" dirty="0" smtClean="0">
                <a:solidFill>
                  <a:srgbClr val="F2F2F2"/>
                </a:solidFill>
              </a:rPr>
              <a:t>Pumping of water, oil, gas</a:t>
            </a:r>
          </a:p>
          <a:p>
            <a:pPr lvl="2"/>
            <a:r>
              <a:rPr lang="en-US" sz="1800" dirty="0" smtClean="0">
                <a:solidFill>
                  <a:srgbClr val="F2F2F2"/>
                </a:solidFill>
              </a:rPr>
              <a:t>Dissolution of limestone aquifers</a:t>
            </a:r>
          </a:p>
          <a:p>
            <a:pPr lvl="2"/>
            <a:r>
              <a:rPr lang="en-US" sz="1800" dirty="0" smtClean="0">
                <a:solidFill>
                  <a:srgbClr val="F2F2F2"/>
                </a:solidFill>
              </a:rPr>
              <a:t>Collapse of underground mines</a:t>
            </a:r>
          </a:p>
          <a:p>
            <a:pPr marL="0" indent="0">
              <a:buNone/>
            </a:pPr>
            <a:endParaRPr lang="en-US" sz="2400" dirty="0" smtClean="0">
              <a:solidFill>
                <a:srgbClr val="F2F2F2"/>
              </a:solidFill>
            </a:endParaRPr>
          </a:p>
        </p:txBody>
      </p:sp>
      <p:pic>
        <p:nvPicPr>
          <p:cNvPr id="10" name="Picture 9"/>
          <p:cNvPicPr>
            <a:picLocks noChangeAspect="1"/>
          </p:cNvPicPr>
          <p:nvPr/>
        </p:nvPicPr>
        <p:blipFill>
          <a:blip r:embed="rId3"/>
          <a:stretch>
            <a:fillRect/>
          </a:stretch>
        </p:blipFill>
        <p:spPr>
          <a:xfrm>
            <a:off x="6771736" y="0"/>
            <a:ext cx="2372264" cy="5143500"/>
          </a:xfrm>
          <a:prstGeom prst="rect">
            <a:avLst/>
          </a:prstGeom>
        </p:spPr>
      </p:pic>
      <p:sp>
        <p:nvSpPr>
          <p:cNvPr id="11" name="Rectangle 10"/>
          <p:cNvSpPr/>
          <p:nvPr/>
        </p:nvSpPr>
        <p:spPr>
          <a:xfrm>
            <a:off x="2199736" y="3939490"/>
            <a:ext cx="4572000" cy="1200329"/>
          </a:xfrm>
          <a:prstGeom prst="rect">
            <a:avLst/>
          </a:prstGeom>
        </p:spPr>
        <p:txBody>
          <a:bodyPr>
            <a:spAutoFit/>
          </a:bodyPr>
          <a:lstStyle/>
          <a:p>
            <a:pPr algn="r"/>
            <a:endParaRPr lang="en-US" sz="1200" dirty="0">
              <a:solidFill>
                <a:srgbClr val="F2F2F2"/>
              </a:solidFill>
            </a:endParaRPr>
          </a:p>
          <a:p>
            <a:pPr algn="r"/>
            <a:r>
              <a:rPr lang="en-US" sz="1200" b="1" dirty="0">
                <a:solidFill>
                  <a:srgbClr val="F2F2F2"/>
                </a:solidFill>
              </a:rPr>
              <a:t>Left: </a:t>
            </a:r>
            <a:r>
              <a:rPr lang="en-US" sz="1200" dirty="0">
                <a:solidFill>
                  <a:srgbClr val="F2F2F2"/>
                </a:solidFill>
              </a:rPr>
              <a:t>Location of 1977 maximum subsidence in the United States identified by Dr. Joseph F. Poland (pictured). Signs on pole show approximate altitude of land surface in 1925, 1955, and 1977. San Joaquin Valley southwest of Mendota, California. Credit: Dick Ireland, USGS. </a:t>
            </a:r>
          </a:p>
        </p:txBody>
      </p:sp>
    </p:spTree>
    <p:extLst>
      <p:ext uri="{BB962C8B-B14F-4D97-AF65-F5344CB8AC3E}">
        <p14:creationId xmlns:p14="http://schemas.microsoft.com/office/powerpoint/2010/main" val="30936726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idx="1"/>
          </p:nvPr>
        </p:nvSpPr>
        <p:spPr>
          <a:xfrm>
            <a:off x="1099597" y="939628"/>
            <a:ext cx="7696478" cy="3533899"/>
          </a:xfrm>
        </p:spPr>
        <p:txBody>
          <a:bodyPr>
            <a:noAutofit/>
          </a:bodyPr>
          <a:lstStyle/>
          <a:p>
            <a:pPr lvl="1"/>
            <a:r>
              <a:rPr lang="is-IS" sz="2400" dirty="0" smtClean="0">
                <a:solidFill>
                  <a:srgbClr val="F2F2F2"/>
                </a:solidFill>
              </a:rPr>
              <a:t>Soil type</a:t>
            </a:r>
          </a:p>
          <a:p>
            <a:pPr lvl="1"/>
            <a:r>
              <a:rPr lang="is-IS" sz="2400" dirty="0" smtClean="0">
                <a:solidFill>
                  <a:srgbClr val="F2F2F2"/>
                </a:solidFill>
              </a:rPr>
              <a:t>Water table level</a:t>
            </a:r>
          </a:p>
          <a:p>
            <a:pPr lvl="1"/>
            <a:r>
              <a:rPr lang="en-US" sz="2400" dirty="0" smtClean="0">
                <a:solidFill>
                  <a:srgbClr val="F2F2F2"/>
                </a:solidFill>
              </a:rPr>
              <a:t>N</a:t>
            </a:r>
            <a:r>
              <a:rPr lang="is-IS" sz="2400" dirty="0" smtClean="0">
                <a:solidFill>
                  <a:srgbClr val="F2F2F2"/>
                </a:solidFill>
              </a:rPr>
              <a:t>umber of wells</a:t>
            </a:r>
          </a:p>
          <a:p>
            <a:pPr lvl="1"/>
            <a:r>
              <a:rPr lang="en-US" sz="2400" dirty="0" smtClean="0">
                <a:solidFill>
                  <a:srgbClr val="F2F2F2"/>
                </a:solidFill>
              </a:rPr>
              <a:t>P</a:t>
            </a:r>
            <a:r>
              <a:rPr lang="is-IS" sz="2400" dirty="0" smtClean="0">
                <a:solidFill>
                  <a:srgbClr val="F2F2F2"/>
                </a:solidFill>
              </a:rPr>
              <a:t>umping rates</a:t>
            </a:r>
          </a:p>
          <a:p>
            <a:pPr lvl="1"/>
            <a:r>
              <a:rPr lang="en-US" sz="2400" dirty="0" smtClean="0">
                <a:solidFill>
                  <a:srgbClr val="F2F2F2"/>
                </a:solidFill>
              </a:rPr>
              <a:t>W</a:t>
            </a:r>
            <a:r>
              <a:rPr lang="is-IS" sz="2400" dirty="0" smtClean="0">
                <a:solidFill>
                  <a:srgbClr val="F2F2F2"/>
                </a:solidFill>
              </a:rPr>
              <a:t>hat else????</a:t>
            </a:r>
          </a:p>
          <a:p>
            <a:pPr marL="457200" lvl="1" indent="0">
              <a:buNone/>
            </a:pPr>
            <a:endParaRPr lang="is-IS" sz="2400" dirty="0" smtClean="0">
              <a:solidFill>
                <a:srgbClr val="F2F2F2"/>
              </a:solidFill>
            </a:endParaRPr>
          </a:p>
          <a:p>
            <a:r>
              <a:rPr lang="is-IS" sz="2000" dirty="0" smtClean="0">
                <a:solidFill>
                  <a:srgbClr val="F2F2F2"/>
                </a:solidFill>
              </a:rPr>
              <a:t>How do we simplify a complex system?</a:t>
            </a:r>
            <a:endParaRPr lang="en-US" sz="2000" dirty="0" smtClean="0">
              <a:solidFill>
                <a:srgbClr val="F2F2F2"/>
              </a:solidFill>
            </a:endParaRPr>
          </a:p>
          <a:p>
            <a:pPr marL="0" indent="0">
              <a:buNone/>
            </a:pPr>
            <a:endParaRPr lang="en-US" sz="2800" dirty="0" smtClean="0">
              <a:solidFill>
                <a:srgbClr val="F2F2F2"/>
              </a:solidFill>
            </a:endParaRPr>
          </a:p>
        </p:txBody>
      </p:sp>
      <p:sp>
        <p:nvSpPr>
          <p:cNvPr id="10" name="Title 1"/>
          <p:cNvSpPr>
            <a:spLocks noGrp="1"/>
          </p:cNvSpPr>
          <p:nvPr>
            <p:ph type="title"/>
          </p:nvPr>
        </p:nvSpPr>
        <p:spPr>
          <a:xfrm>
            <a:off x="791884" y="-1"/>
            <a:ext cx="8352116" cy="767011"/>
          </a:xfrm>
        </p:spPr>
        <p:txBody>
          <a:bodyPr>
            <a:normAutofit/>
          </a:bodyPr>
          <a:lstStyle/>
          <a:p>
            <a:r>
              <a:rPr lang="en-US" sz="3200" dirty="0" smtClean="0">
                <a:solidFill>
                  <a:schemeClr val="bg1">
                    <a:lumMod val="95000"/>
                  </a:schemeClr>
                </a:solidFill>
              </a:rPr>
              <a:t>Data Needs for Sustainable Groundwater </a:t>
            </a:r>
            <a:r>
              <a:rPr lang="en-US" sz="3200" dirty="0" err="1" smtClean="0">
                <a:solidFill>
                  <a:schemeClr val="bg1">
                    <a:lumMod val="95000"/>
                  </a:schemeClr>
                </a:solidFill>
              </a:rPr>
              <a:t>Mgmt</a:t>
            </a:r>
            <a:endParaRPr lang="en-US" sz="3200" dirty="0">
              <a:solidFill>
                <a:schemeClr val="bg1">
                  <a:lumMod val="95000"/>
                </a:schemeClr>
              </a:solidFill>
            </a:endParaRPr>
          </a:p>
        </p:txBody>
      </p:sp>
    </p:spTree>
    <p:extLst>
      <p:ext uri="{BB962C8B-B14F-4D97-AF65-F5344CB8AC3E}">
        <p14:creationId xmlns:p14="http://schemas.microsoft.com/office/powerpoint/2010/main" val="2234552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fontScale="90000"/>
          </a:bodyPr>
          <a:lstStyle/>
          <a:p>
            <a:r>
              <a:rPr lang="en-US" sz="4000" dirty="0">
                <a:solidFill>
                  <a:srgbClr val="F2F2F2"/>
                </a:solidFill>
              </a:rPr>
              <a:t>Sustainable Groundwater Management </a:t>
            </a:r>
            <a:r>
              <a:rPr lang="en-US" sz="4000" dirty="0" smtClean="0">
                <a:solidFill>
                  <a:srgbClr val="F2F2F2"/>
                </a:solidFill>
              </a:rPr>
              <a:t>Act</a:t>
            </a:r>
            <a:endParaRPr lang="en-US" sz="4000" dirty="0">
              <a:solidFill>
                <a:srgbClr val="F2F2F2"/>
              </a:solidFill>
            </a:endParaRPr>
          </a:p>
        </p:txBody>
      </p:sp>
      <p:sp>
        <p:nvSpPr>
          <p:cNvPr id="9" name="Content Placeholder 2"/>
          <p:cNvSpPr>
            <a:spLocks noGrp="1"/>
          </p:cNvSpPr>
          <p:nvPr>
            <p:ph idx="1"/>
          </p:nvPr>
        </p:nvSpPr>
        <p:spPr>
          <a:xfrm>
            <a:off x="896924" y="1034191"/>
            <a:ext cx="4791476" cy="3533899"/>
          </a:xfrm>
        </p:spPr>
        <p:txBody>
          <a:bodyPr>
            <a:noAutofit/>
          </a:bodyPr>
          <a:lstStyle/>
          <a:p>
            <a:pPr lvl="1"/>
            <a:r>
              <a:rPr lang="en-US" sz="1800" dirty="0" smtClean="0">
                <a:solidFill>
                  <a:srgbClr val="F2F2F2"/>
                </a:solidFill>
              </a:rPr>
              <a:t>Comprehensive bill passed in 2014 that is the first in the state to regulate groundwater </a:t>
            </a:r>
          </a:p>
          <a:p>
            <a:pPr lvl="1"/>
            <a:r>
              <a:rPr lang="en-US" sz="1800" dirty="0" smtClean="0">
                <a:solidFill>
                  <a:srgbClr val="F2F2F2"/>
                </a:solidFill>
              </a:rPr>
              <a:t>Requires formation of local GW sustainability agencies (GSAs) that create and help to adopt long-term GW sustainability plans:</a:t>
            </a:r>
          </a:p>
          <a:p>
            <a:pPr lvl="1"/>
            <a:r>
              <a:rPr lang="en-US" sz="1800" dirty="0" smtClean="0">
                <a:solidFill>
                  <a:srgbClr val="F2F2F2"/>
                </a:solidFill>
              </a:rPr>
              <a:t>GSA must:</a:t>
            </a:r>
          </a:p>
          <a:p>
            <a:pPr lvl="2"/>
            <a:r>
              <a:rPr lang="en-US" sz="1400" dirty="0" smtClean="0">
                <a:solidFill>
                  <a:srgbClr val="F2F2F2"/>
                </a:solidFill>
              </a:rPr>
              <a:t>Register GW </a:t>
            </a:r>
            <a:r>
              <a:rPr lang="en-US" sz="1400" dirty="0">
                <a:solidFill>
                  <a:srgbClr val="F2F2F2"/>
                </a:solidFill>
              </a:rPr>
              <a:t>wells</a:t>
            </a:r>
          </a:p>
          <a:p>
            <a:pPr lvl="2"/>
            <a:r>
              <a:rPr lang="en-US" sz="1400" dirty="0" smtClean="0">
                <a:solidFill>
                  <a:srgbClr val="F2F2F2"/>
                </a:solidFill>
              </a:rPr>
              <a:t>Measure </a:t>
            </a:r>
            <a:r>
              <a:rPr lang="en-US" sz="1400" dirty="0">
                <a:solidFill>
                  <a:srgbClr val="F2F2F2"/>
                </a:solidFill>
              </a:rPr>
              <a:t>and manage extraction </a:t>
            </a:r>
            <a:endParaRPr lang="en-US" sz="1400" dirty="0" smtClean="0">
              <a:solidFill>
                <a:srgbClr val="F2F2F2"/>
              </a:solidFill>
            </a:endParaRPr>
          </a:p>
          <a:p>
            <a:pPr lvl="2"/>
            <a:r>
              <a:rPr lang="en-US" sz="1400" dirty="0" smtClean="0">
                <a:solidFill>
                  <a:srgbClr val="F2F2F2"/>
                </a:solidFill>
              </a:rPr>
              <a:t>Generate reports</a:t>
            </a:r>
          </a:p>
          <a:p>
            <a:pPr lvl="1"/>
            <a:r>
              <a:rPr lang="en-US" sz="1800" dirty="0" smtClean="0">
                <a:solidFill>
                  <a:srgbClr val="F2F2F2"/>
                </a:solidFill>
              </a:rPr>
              <a:t>Designates medium and high priority basins</a:t>
            </a:r>
            <a:endParaRPr lang="en-US" sz="1800" dirty="0">
              <a:solidFill>
                <a:srgbClr val="F2F2F2"/>
              </a:solidFill>
            </a:endParaRPr>
          </a:p>
          <a:p>
            <a:pPr marL="0" indent="0">
              <a:buNone/>
            </a:pPr>
            <a:endParaRPr lang="en-US" sz="2400" dirty="0" smtClean="0">
              <a:solidFill>
                <a:srgbClr val="F2F2F2"/>
              </a:solidFill>
            </a:endParaRPr>
          </a:p>
        </p:txBody>
      </p:sp>
      <p:pic>
        <p:nvPicPr>
          <p:cNvPr id="2" name="Picture 1" descr="Screen Shot 2016-02-23 at 5.22.01 PM.png"/>
          <p:cNvPicPr>
            <a:picLocks noChangeAspect="1"/>
          </p:cNvPicPr>
          <p:nvPr/>
        </p:nvPicPr>
        <p:blipFill rotWithShape="1">
          <a:blip r:embed="rId3">
            <a:extLst>
              <a:ext uri="{28A0092B-C50C-407E-A947-70E740481C1C}">
                <a14:useLocalDpi xmlns:a14="http://schemas.microsoft.com/office/drawing/2010/main" val="0"/>
              </a:ext>
            </a:extLst>
          </a:blip>
          <a:srcRect l="6493" r="4847"/>
          <a:stretch/>
        </p:blipFill>
        <p:spPr>
          <a:xfrm>
            <a:off x="5810001" y="1074718"/>
            <a:ext cx="3055229" cy="3792613"/>
          </a:xfrm>
          <a:prstGeom prst="rect">
            <a:avLst/>
          </a:prstGeom>
        </p:spPr>
      </p:pic>
    </p:spTree>
    <p:extLst>
      <p:ext uri="{BB962C8B-B14F-4D97-AF65-F5344CB8AC3E}">
        <p14:creationId xmlns:p14="http://schemas.microsoft.com/office/powerpoint/2010/main" val="23911627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7000"/>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33192" y="755823"/>
            <a:ext cx="6889271" cy="3798455"/>
          </a:xfrm>
          <a:prstGeom prst="rect">
            <a:avLst/>
          </a:prstGeom>
          <a:solidFill>
            <a:schemeClr val="tx1">
              <a:lumMod val="75000"/>
              <a:lumOff val="25000"/>
            </a:schemeClr>
          </a:solidFill>
          <a:ln>
            <a:noFill/>
          </a:ln>
          <a:effectLst>
            <a:glow rad="406400">
              <a:schemeClr val="bg1">
                <a:lumMod val="6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33192" y="1100907"/>
            <a:ext cx="6889271" cy="2431435"/>
          </a:xfrm>
          <a:prstGeom prst="rect">
            <a:avLst/>
          </a:prstGeom>
        </p:spPr>
        <p:txBody>
          <a:bodyPr wrap="square">
            <a:spAutoFit/>
          </a:bodyPr>
          <a:lstStyle/>
          <a:p>
            <a:pPr algn="ctr"/>
            <a:endParaRPr lang="en-US" sz="3200" dirty="0" smtClean="0">
              <a:solidFill>
                <a:schemeClr val="bg1">
                  <a:lumMod val="85000"/>
                </a:schemeClr>
              </a:solidFill>
            </a:endParaRPr>
          </a:p>
          <a:p>
            <a:pPr algn="ctr"/>
            <a:endParaRPr lang="en-US" sz="3200" dirty="0">
              <a:solidFill>
                <a:schemeClr val="bg1">
                  <a:lumMod val="85000"/>
                </a:schemeClr>
              </a:solidFill>
            </a:endParaRPr>
          </a:p>
          <a:p>
            <a:pPr algn="ctr"/>
            <a:r>
              <a:rPr lang="en-US" sz="3200" dirty="0" smtClean="0">
                <a:solidFill>
                  <a:schemeClr val="bg1">
                    <a:lumMod val="85000"/>
                  </a:schemeClr>
                </a:solidFill>
              </a:rPr>
              <a:t>Water Supply Systems: Water Budgets and Groundwater Assessments</a:t>
            </a:r>
            <a:endParaRPr lang="en-US" sz="2400" dirty="0" smtClean="0">
              <a:solidFill>
                <a:schemeClr val="bg1">
                  <a:lumMod val="85000"/>
                </a:schemeClr>
              </a:solidFill>
            </a:endParaRPr>
          </a:p>
          <a:p>
            <a:endParaRPr lang="en-US" sz="2400" dirty="0">
              <a:solidFill>
                <a:schemeClr val="bg1">
                  <a:lumMod val="85000"/>
                </a:schemeClr>
              </a:solidFill>
            </a:endParaRPr>
          </a:p>
        </p:txBody>
      </p:sp>
    </p:spTree>
    <p:extLst>
      <p:ext uri="{BB962C8B-B14F-4D97-AF65-F5344CB8AC3E}">
        <p14:creationId xmlns:p14="http://schemas.microsoft.com/office/powerpoint/2010/main" val="9939217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rgbClr val="F2F2F2"/>
                </a:solidFill>
              </a:rPr>
              <a:t>Groundwater Management</a:t>
            </a:r>
            <a:endParaRPr lang="en-US" sz="4000" dirty="0">
              <a:solidFill>
                <a:srgbClr val="F2F2F2"/>
              </a:solidFill>
            </a:endParaRPr>
          </a:p>
        </p:txBody>
      </p:sp>
      <p:sp>
        <p:nvSpPr>
          <p:cNvPr id="10" name="Content Placeholder 2"/>
          <p:cNvSpPr>
            <a:spLocks noGrp="1"/>
          </p:cNvSpPr>
          <p:nvPr>
            <p:ph idx="1"/>
          </p:nvPr>
        </p:nvSpPr>
        <p:spPr>
          <a:xfrm>
            <a:off x="1099597" y="939628"/>
            <a:ext cx="7696478" cy="3533899"/>
          </a:xfrm>
        </p:spPr>
        <p:txBody>
          <a:bodyPr>
            <a:noAutofit/>
          </a:bodyPr>
          <a:lstStyle/>
          <a:p>
            <a:r>
              <a:rPr lang="en-US" sz="2800" dirty="0" smtClean="0">
                <a:solidFill>
                  <a:srgbClr val="F2F2F2"/>
                </a:solidFill>
              </a:rPr>
              <a:t>Two really important concepts: </a:t>
            </a:r>
          </a:p>
          <a:p>
            <a:pPr lvl="1"/>
            <a:r>
              <a:rPr lang="en-US" sz="1600" dirty="0" smtClean="0">
                <a:solidFill>
                  <a:srgbClr val="F2F2F2"/>
                </a:solidFill>
              </a:rPr>
              <a:t>Darcy’s Law: Movement of water through a porous medium </a:t>
            </a:r>
          </a:p>
          <a:p>
            <a:pPr lvl="1"/>
            <a:r>
              <a:rPr lang="en-US" sz="1600" dirty="0" err="1" smtClean="0">
                <a:solidFill>
                  <a:srgbClr val="F2F2F2"/>
                </a:solidFill>
              </a:rPr>
              <a:t>Theis</a:t>
            </a:r>
            <a:r>
              <a:rPr lang="en-US" sz="1600" dirty="0" smtClean="0">
                <a:solidFill>
                  <a:srgbClr val="F2F2F2"/>
                </a:solidFill>
              </a:rPr>
              <a:t> equation: drawdown of water created by a pumping well </a:t>
            </a:r>
          </a:p>
          <a:p>
            <a:pPr marL="0" indent="0">
              <a:buNone/>
            </a:pPr>
            <a:endParaRPr lang="en-US" sz="2800" dirty="0" smtClean="0">
              <a:solidFill>
                <a:srgbClr val="F2F2F2"/>
              </a:solidFill>
            </a:endParaRPr>
          </a:p>
        </p:txBody>
      </p:sp>
      <p:pic>
        <p:nvPicPr>
          <p:cNvPr id="4" name="Picture 3"/>
          <p:cNvPicPr>
            <a:picLocks noChangeAspect="1"/>
          </p:cNvPicPr>
          <p:nvPr/>
        </p:nvPicPr>
        <p:blipFill>
          <a:blip r:embed="rId4"/>
          <a:stretch>
            <a:fillRect/>
          </a:stretch>
        </p:blipFill>
        <p:spPr>
          <a:xfrm>
            <a:off x="2349547" y="2203136"/>
            <a:ext cx="1905000" cy="2565400"/>
          </a:xfrm>
          <a:prstGeom prst="rect">
            <a:avLst/>
          </a:prstGeom>
        </p:spPr>
      </p:pic>
      <p:sp>
        <p:nvSpPr>
          <p:cNvPr id="11" name="Content Placeholder 2"/>
          <p:cNvSpPr txBox="1">
            <a:spLocks/>
          </p:cNvSpPr>
          <p:nvPr/>
        </p:nvSpPr>
        <p:spPr>
          <a:xfrm>
            <a:off x="2197815" y="4768536"/>
            <a:ext cx="2288051" cy="11504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F2F2F2"/>
                </a:solidFill>
              </a:rPr>
              <a:t>1856: Darcy’s Law</a:t>
            </a:r>
            <a:endParaRPr lang="en-US" sz="1200" dirty="0" smtClean="0">
              <a:solidFill>
                <a:srgbClr val="F2F2F2"/>
              </a:solidFill>
            </a:endParaRPr>
          </a:p>
          <a:p>
            <a:pPr marL="0" indent="0">
              <a:buFont typeface="Arial"/>
              <a:buNone/>
            </a:pPr>
            <a:endParaRPr lang="en-US" sz="2000" dirty="0" smtClean="0">
              <a:solidFill>
                <a:srgbClr val="F2F2F2"/>
              </a:solidFill>
            </a:endParaRPr>
          </a:p>
        </p:txBody>
      </p:sp>
      <p:pic>
        <p:nvPicPr>
          <p:cNvPr id="12" name="Picture 11"/>
          <p:cNvPicPr>
            <a:picLocks noChangeAspect="1"/>
          </p:cNvPicPr>
          <p:nvPr/>
        </p:nvPicPr>
        <p:blipFill>
          <a:blip r:embed="rId5"/>
          <a:stretch>
            <a:fillRect/>
          </a:stretch>
        </p:blipFill>
        <p:spPr>
          <a:xfrm>
            <a:off x="5093887" y="2174285"/>
            <a:ext cx="2262150" cy="2669919"/>
          </a:xfrm>
          <a:prstGeom prst="rect">
            <a:avLst/>
          </a:prstGeom>
        </p:spPr>
      </p:pic>
      <p:sp>
        <p:nvSpPr>
          <p:cNvPr id="13" name="Content Placeholder 2"/>
          <p:cNvSpPr txBox="1">
            <a:spLocks/>
          </p:cNvSpPr>
          <p:nvPr/>
        </p:nvSpPr>
        <p:spPr>
          <a:xfrm>
            <a:off x="4944446" y="4768536"/>
            <a:ext cx="3247377" cy="11504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rgbClr val="F2F2F2"/>
                </a:solidFill>
              </a:rPr>
              <a:t>1929: </a:t>
            </a:r>
            <a:r>
              <a:rPr lang="en-US" sz="2000" dirty="0" err="1" smtClean="0">
                <a:solidFill>
                  <a:srgbClr val="F2F2F2"/>
                </a:solidFill>
              </a:rPr>
              <a:t>Theis</a:t>
            </a:r>
            <a:r>
              <a:rPr lang="en-US" sz="2000" dirty="0" smtClean="0">
                <a:solidFill>
                  <a:srgbClr val="F2F2F2"/>
                </a:solidFill>
              </a:rPr>
              <a:t> equations</a:t>
            </a:r>
            <a:endParaRPr lang="en-US" sz="1200" dirty="0" smtClean="0">
              <a:solidFill>
                <a:srgbClr val="F2F2F2"/>
              </a:solidFill>
            </a:endParaRPr>
          </a:p>
          <a:p>
            <a:pPr marL="0" indent="0">
              <a:buFont typeface="Arial"/>
              <a:buNone/>
            </a:pPr>
            <a:endParaRPr lang="en-US" sz="2000" dirty="0" smtClean="0">
              <a:solidFill>
                <a:srgbClr val="F2F2F2"/>
              </a:solidFill>
            </a:endParaRPr>
          </a:p>
        </p:txBody>
      </p:sp>
    </p:spTree>
    <p:extLst>
      <p:ext uri="{BB962C8B-B14F-4D97-AF65-F5344CB8AC3E}">
        <p14:creationId xmlns:p14="http://schemas.microsoft.com/office/powerpoint/2010/main" val="332523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sp>
        <p:nvSpPr>
          <p:cNvPr id="9" name="Content Placeholder 2"/>
          <p:cNvSpPr>
            <a:spLocks noGrp="1"/>
          </p:cNvSpPr>
          <p:nvPr>
            <p:ph idx="1"/>
          </p:nvPr>
        </p:nvSpPr>
        <p:spPr>
          <a:xfrm>
            <a:off x="1099597" y="996661"/>
            <a:ext cx="7615408" cy="1313356"/>
          </a:xfrm>
        </p:spPr>
        <p:txBody>
          <a:bodyPr>
            <a:noAutofit/>
          </a:bodyPr>
          <a:lstStyle/>
          <a:p>
            <a:r>
              <a:rPr lang="en-US" sz="2200" dirty="0" smtClean="0">
                <a:solidFill>
                  <a:schemeClr val="bg1">
                    <a:lumMod val="95000"/>
                  </a:schemeClr>
                </a:solidFill>
              </a:rPr>
              <a:t>Darcy: Made first systematic study of movement of water through a porous medium and the first to state the simple law describing GW flow  (1856)</a:t>
            </a:r>
            <a:endParaRPr lang="en-US" sz="1800" i="1" dirty="0" smtClean="0">
              <a:solidFill>
                <a:schemeClr val="bg1">
                  <a:lumMod val="95000"/>
                </a:schemeClr>
              </a:solidFill>
            </a:endParaRPr>
          </a:p>
          <a:p>
            <a:pPr marL="0" indent="0">
              <a:buNone/>
            </a:pPr>
            <a:endParaRPr lang="en-US" sz="2400" dirty="0" smtClean="0">
              <a:solidFill>
                <a:srgbClr val="F2F2F2"/>
              </a:solidFill>
            </a:endParaRPr>
          </a:p>
        </p:txBody>
      </p:sp>
      <p:grpSp>
        <p:nvGrpSpPr>
          <p:cNvPr id="16" name="Group 15"/>
          <p:cNvGrpSpPr/>
          <p:nvPr/>
        </p:nvGrpSpPr>
        <p:grpSpPr>
          <a:xfrm>
            <a:off x="1805976" y="2178729"/>
            <a:ext cx="5720005" cy="901292"/>
            <a:chOff x="1805976" y="2178729"/>
            <a:chExt cx="5720005" cy="901292"/>
          </a:xfrm>
        </p:grpSpPr>
        <p:sp>
          <p:nvSpPr>
            <p:cNvPr id="10" name="Content Placeholder 2"/>
            <p:cNvSpPr txBox="1">
              <a:spLocks/>
            </p:cNvSpPr>
            <p:nvPr/>
          </p:nvSpPr>
          <p:spPr>
            <a:xfrm>
              <a:off x="1805976" y="2310016"/>
              <a:ext cx="89635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K </a:t>
              </a:r>
            </a:p>
          </p:txBody>
        </p:sp>
        <p:sp>
          <p:nvSpPr>
            <p:cNvPr id="11" name="Content Placeholder 2"/>
            <p:cNvSpPr txBox="1">
              <a:spLocks/>
            </p:cNvSpPr>
            <p:nvPr/>
          </p:nvSpPr>
          <p:spPr>
            <a:xfrm>
              <a:off x="3053633" y="2178729"/>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Head Difference </a:t>
              </a:r>
            </a:p>
          </p:txBody>
        </p:sp>
        <p:sp>
          <p:nvSpPr>
            <p:cNvPr id="12" name="Content Placeholder 2"/>
            <p:cNvSpPr txBox="1">
              <a:spLocks/>
            </p:cNvSpPr>
            <p:nvPr/>
          </p:nvSpPr>
          <p:spPr>
            <a:xfrm>
              <a:off x="2543147" y="2566684"/>
              <a:ext cx="3760819"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Distance between Heads</a:t>
              </a:r>
            </a:p>
          </p:txBody>
        </p:sp>
        <p:cxnSp>
          <p:nvCxnSpPr>
            <p:cNvPr id="4" name="Straight Connector 3"/>
            <p:cNvCxnSpPr/>
            <p:nvPr/>
          </p:nvCxnSpPr>
          <p:spPr>
            <a:xfrm>
              <a:off x="2702328" y="2620720"/>
              <a:ext cx="294553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a:off x="5701910" y="2310015"/>
              <a:ext cx="18240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Area = </a:t>
              </a:r>
              <a:r>
                <a:rPr lang="en-US" sz="2400" dirty="0" err="1" smtClean="0">
                  <a:solidFill>
                    <a:srgbClr val="F2F2F2"/>
                  </a:solidFill>
                </a:rPr>
                <a:t>KiA</a:t>
              </a:r>
              <a:r>
                <a:rPr lang="en-US" sz="2400" dirty="0" smtClean="0">
                  <a:solidFill>
                    <a:srgbClr val="F2F2F2"/>
                  </a:solidFill>
                </a:rPr>
                <a:t> </a:t>
              </a:r>
            </a:p>
          </p:txBody>
        </p:sp>
      </p:grpSp>
      <p:sp>
        <p:nvSpPr>
          <p:cNvPr id="17" name="Content Placeholder 2"/>
          <p:cNvSpPr txBox="1">
            <a:spLocks/>
          </p:cNvSpPr>
          <p:nvPr/>
        </p:nvSpPr>
        <p:spPr>
          <a:xfrm>
            <a:off x="1860022" y="3570143"/>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Volumetric discharge  (L</a:t>
            </a:r>
            <a:r>
              <a:rPr lang="en-US" sz="2400" baseline="30000" dirty="0" smtClean="0">
                <a:solidFill>
                  <a:srgbClr val="F2F2F2"/>
                </a:solidFill>
              </a:rPr>
              <a:t>3</a:t>
            </a:r>
            <a:r>
              <a:rPr lang="en-US" sz="2400" dirty="0" smtClean="0">
                <a:solidFill>
                  <a:srgbClr val="F2F2F2"/>
                </a:solidFill>
              </a:rPr>
              <a:t>/t)</a:t>
            </a:r>
          </a:p>
          <a:p>
            <a:pPr marL="0" indent="0">
              <a:buNone/>
            </a:pPr>
            <a:r>
              <a:rPr lang="en-US" sz="2400" dirty="0" err="1" smtClean="0">
                <a:solidFill>
                  <a:srgbClr val="F2F2F2"/>
                </a:solidFill>
              </a:rPr>
              <a:t>i</a:t>
            </a:r>
            <a:r>
              <a:rPr lang="en-US" sz="2400" dirty="0" smtClean="0">
                <a:solidFill>
                  <a:srgbClr val="F2F2F2"/>
                </a:solidFill>
              </a:rPr>
              <a:t> = </a:t>
            </a:r>
            <a:r>
              <a:rPr lang="en-US" sz="2400" dirty="0">
                <a:solidFill>
                  <a:srgbClr val="F2F2F2"/>
                </a:solidFill>
              </a:rPr>
              <a:t>Hydraulic Gradient </a:t>
            </a:r>
            <a:r>
              <a:rPr lang="en-US" sz="2400" dirty="0" smtClean="0">
                <a:solidFill>
                  <a:srgbClr val="F2F2F2"/>
                </a:solidFill>
              </a:rPr>
              <a:t>(L/L)</a:t>
            </a:r>
          </a:p>
          <a:p>
            <a:pPr marL="0" indent="0">
              <a:buFont typeface="Arial"/>
              <a:buNone/>
            </a:pPr>
            <a:r>
              <a:rPr lang="en-US" sz="2400" dirty="0" smtClean="0">
                <a:solidFill>
                  <a:srgbClr val="F2F2F2"/>
                </a:solidFill>
              </a:rPr>
              <a:t>K = Hydraulic conductivity (L/t)</a:t>
            </a:r>
          </a:p>
          <a:p>
            <a:pPr marL="0" indent="0">
              <a:buFont typeface="Arial"/>
              <a:buNone/>
            </a:pPr>
            <a:endParaRPr lang="en-US" sz="2400" dirty="0" smtClean="0">
              <a:solidFill>
                <a:srgbClr val="F2F2F2"/>
              </a:solidFill>
            </a:endParaRPr>
          </a:p>
        </p:txBody>
      </p:sp>
    </p:spTree>
    <p:extLst>
      <p:ext uri="{BB962C8B-B14F-4D97-AF65-F5344CB8AC3E}">
        <p14:creationId xmlns:p14="http://schemas.microsoft.com/office/powerpoint/2010/main" val="37352033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Equation</a:t>
            </a:r>
            <a:endParaRPr lang="en-US" sz="4000" dirty="0">
              <a:solidFill>
                <a:schemeClr val="bg1">
                  <a:lumMod val="95000"/>
                </a:schemeClr>
              </a:solidFill>
            </a:endParaRPr>
          </a:p>
        </p:txBody>
      </p:sp>
      <p:sp>
        <p:nvSpPr>
          <p:cNvPr id="9" name="Content Placeholder 2"/>
          <p:cNvSpPr>
            <a:spLocks noGrp="1"/>
          </p:cNvSpPr>
          <p:nvPr>
            <p:ph idx="1"/>
          </p:nvPr>
        </p:nvSpPr>
        <p:spPr>
          <a:xfrm>
            <a:off x="1099597" y="996661"/>
            <a:ext cx="7615408" cy="1313356"/>
          </a:xfrm>
        </p:spPr>
        <p:txBody>
          <a:bodyPr>
            <a:noAutofit/>
          </a:bodyPr>
          <a:lstStyle/>
          <a:p>
            <a:r>
              <a:rPr lang="en-US" sz="2200" dirty="0" err="1" smtClean="0">
                <a:solidFill>
                  <a:schemeClr val="bg1">
                    <a:lumMod val="95000"/>
                  </a:schemeClr>
                </a:solidFill>
              </a:rPr>
              <a:t>Theis</a:t>
            </a:r>
            <a:r>
              <a:rPr lang="en-US" sz="2200" dirty="0" smtClean="0">
                <a:solidFill>
                  <a:schemeClr val="bg1">
                    <a:lumMod val="95000"/>
                  </a:schemeClr>
                </a:solidFill>
              </a:rPr>
              <a:t>: set of equations that describe the amount of drawdown created by a pumping well over a specific time period</a:t>
            </a:r>
            <a:endParaRPr lang="en-US" sz="1800" i="1" dirty="0" smtClean="0">
              <a:solidFill>
                <a:schemeClr val="bg1">
                  <a:lumMod val="95000"/>
                </a:schemeClr>
              </a:solidFill>
            </a:endParaRPr>
          </a:p>
          <a:p>
            <a:pPr marL="0" indent="0">
              <a:buNone/>
            </a:pPr>
            <a:endParaRPr lang="en-US" sz="2400" dirty="0" smtClean="0">
              <a:solidFill>
                <a:srgbClr val="F2F2F2"/>
              </a:solidFill>
            </a:endParaRPr>
          </a:p>
        </p:txBody>
      </p:sp>
      <p:sp>
        <p:nvSpPr>
          <p:cNvPr id="17" name="Content Placeholder 2"/>
          <p:cNvSpPr txBox="1">
            <a:spLocks/>
          </p:cNvSpPr>
          <p:nvPr/>
        </p:nvSpPr>
        <p:spPr>
          <a:xfrm>
            <a:off x="1860022" y="3110841"/>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solidFill>
                  <a:srgbClr val="F2F2F2"/>
                </a:solidFill>
              </a:rPr>
              <a:t>S</a:t>
            </a:r>
            <a:r>
              <a:rPr lang="en-US" sz="2000" dirty="0" smtClean="0">
                <a:solidFill>
                  <a:srgbClr val="F2F2F2"/>
                </a:solidFill>
              </a:rPr>
              <a:t> = drawdown at any time and distance from a pumping well (L)</a:t>
            </a:r>
          </a:p>
          <a:p>
            <a:pPr marL="0" indent="0">
              <a:buNone/>
            </a:pPr>
            <a:r>
              <a:rPr lang="en-US" sz="2000" dirty="0" smtClean="0">
                <a:solidFill>
                  <a:srgbClr val="F2F2F2"/>
                </a:solidFill>
              </a:rPr>
              <a:t>Q = discharge from pumping well </a:t>
            </a:r>
            <a:r>
              <a:rPr lang="en-US" sz="2000" dirty="0">
                <a:solidFill>
                  <a:srgbClr val="F2F2F2"/>
                </a:solidFill>
              </a:rPr>
              <a:t>(L</a:t>
            </a:r>
            <a:r>
              <a:rPr lang="en-US" sz="2000" baseline="30000" dirty="0">
                <a:solidFill>
                  <a:srgbClr val="F2F2F2"/>
                </a:solidFill>
              </a:rPr>
              <a:t>3</a:t>
            </a:r>
            <a:r>
              <a:rPr lang="en-US" sz="2000" dirty="0">
                <a:solidFill>
                  <a:srgbClr val="F2F2F2"/>
                </a:solidFill>
              </a:rPr>
              <a:t>/t</a:t>
            </a:r>
            <a:r>
              <a:rPr lang="en-US" sz="2000" dirty="0" smtClean="0">
                <a:solidFill>
                  <a:srgbClr val="F2F2F2"/>
                </a:solidFill>
              </a:rPr>
              <a:t>)</a:t>
            </a:r>
          </a:p>
          <a:p>
            <a:pPr marL="0" indent="0">
              <a:buNone/>
            </a:pPr>
            <a:r>
              <a:rPr lang="en-US" sz="2000" dirty="0" smtClean="0">
                <a:solidFill>
                  <a:srgbClr val="F2F2F2"/>
                </a:solidFill>
              </a:rPr>
              <a:t>T = </a:t>
            </a:r>
            <a:r>
              <a:rPr lang="en-US" sz="2000" dirty="0" err="1">
                <a:solidFill>
                  <a:srgbClr val="F2F2F2"/>
                </a:solidFill>
              </a:rPr>
              <a:t>t</a:t>
            </a:r>
            <a:r>
              <a:rPr lang="en-US" sz="2000" dirty="0" err="1" smtClean="0">
                <a:solidFill>
                  <a:srgbClr val="F2F2F2"/>
                </a:solidFill>
              </a:rPr>
              <a:t>ransmissivity</a:t>
            </a:r>
            <a:r>
              <a:rPr lang="en-US" sz="2000" dirty="0" smtClean="0">
                <a:solidFill>
                  <a:srgbClr val="F2F2F2"/>
                </a:solidFill>
              </a:rPr>
              <a:t> of the aquifer (L</a:t>
            </a:r>
            <a:r>
              <a:rPr lang="en-US" sz="2000" baseline="30000" dirty="0" smtClean="0">
                <a:solidFill>
                  <a:srgbClr val="F2F2F2"/>
                </a:solidFill>
              </a:rPr>
              <a:t>2</a:t>
            </a:r>
            <a:r>
              <a:rPr lang="en-US" sz="2000" dirty="0" smtClean="0">
                <a:solidFill>
                  <a:srgbClr val="F2F2F2"/>
                </a:solidFill>
              </a:rPr>
              <a:t>/</a:t>
            </a:r>
            <a:r>
              <a:rPr lang="en-US" sz="2000" dirty="0">
                <a:solidFill>
                  <a:srgbClr val="F2F2F2"/>
                </a:solidFill>
              </a:rPr>
              <a:t>t</a:t>
            </a:r>
            <a:r>
              <a:rPr lang="en-US" sz="2000" dirty="0" smtClean="0">
                <a:solidFill>
                  <a:srgbClr val="F2F2F2"/>
                </a:solidFill>
              </a:rPr>
              <a:t>)</a:t>
            </a:r>
          </a:p>
          <a:p>
            <a:pPr marL="0" indent="0">
              <a:buNone/>
            </a:pPr>
            <a:r>
              <a:rPr lang="en-US" sz="2000" dirty="0">
                <a:solidFill>
                  <a:srgbClr val="F2F2F2"/>
                </a:solidFill>
              </a:rPr>
              <a:t>W(u) = </a:t>
            </a:r>
            <a:r>
              <a:rPr lang="en-US" sz="2000" dirty="0" err="1">
                <a:solidFill>
                  <a:srgbClr val="F2F2F2"/>
                </a:solidFill>
              </a:rPr>
              <a:t>Theis</a:t>
            </a:r>
            <a:r>
              <a:rPr lang="en-US" sz="2000" dirty="0">
                <a:solidFill>
                  <a:srgbClr val="F2F2F2"/>
                </a:solidFill>
              </a:rPr>
              <a:t> well function (</a:t>
            </a:r>
            <a:r>
              <a:rPr lang="en-US" sz="2000" dirty="0" err="1">
                <a:solidFill>
                  <a:srgbClr val="F2F2F2"/>
                </a:solidFill>
              </a:rPr>
              <a:t>unitless</a:t>
            </a:r>
            <a:r>
              <a:rPr lang="en-US" sz="2000" dirty="0">
                <a:solidFill>
                  <a:srgbClr val="F2F2F2"/>
                </a:solidFill>
              </a:rPr>
              <a:t>) </a:t>
            </a:r>
          </a:p>
        </p:txBody>
      </p:sp>
      <p:grpSp>
        <p:nvGrpSpPr>
          <p:cNvPr id="3" name="Group 2"/>
          <p:cNvGrpSpPr/>
          <p:nvPr/>
        </p:nvGrpSpPr>
        <p:grpSpPr>
          <a:xfrm>
            <a:off x="3089590" y="1949079"/>
            <a:ext cx="2288042" cy="901292"/>
            <a:chOff x="2116752" y="2178729"/>
            <a:chExt cx="2288042" cy="901292"/>
          </a:xfrm>
        </p:grpSpPr>
        <p:grpSp>
          <p:nvGrpSpPr>
            <p:cNvPr id="16" name="Group 15"/>
            <p:cNvGrpSpPr/>
            <p:nvPr/>
          </p:nvGrpSpPr>
          <p:grpSpPr>
            <a:xfrm>
              <a:off x="2116752" y="2178729"/>
              <a:ext cx="1436810" cy="901292"/>
              <a:chOff x="2116752" y="2178729"/>
              <a:chExt cx="1436810" cy="901292"/>
            </a:xfrm>
          </p:grpSpPr>
          <p:sp>
            <p:nvSpPr>
              <p:cNvPr id="10" name="Content Placeholder 2"/>
              <p:cNvSpPr txBox="1">
                <a:spLocks/>
              </p:cNvSpPr>
              <p:nvPr/>
            </p:nvSpPr>
            <p:spPr>
              <a:xfrm>
                <a:off x="2116752" y="2310016"/>
                <a:ext cx="599095"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S =  </a:t>
                </a:r>
              </a:p>
            </p:txBody>
          </p:sp>
          <p:sp>
            <p:nvSpPr>
              <p:cNvPr id="11" name="Content Placeholder 2"/>
              <p:cNvSpPr txBox="1">
                <a:spLocks/>
              </p:cNvSpPr>
              <p:nvPr/>
            </p:nvSpPr>
            <p:spPr>
              <a:xfrm>
                <a:off x="2702329" y="2178729"/>
                <a:ext cx="85123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2F2F2"/>
                    </a:solidFill>
                  </a:rPr>
                  <a:t>Q</a:t>
                </a:r>
              </a:p>
            </p:txBody>
          </p:sp>
          <p:sp>
            <p:nvSpPr>
              <p:cNvPr id="12" name="Content Placeholder 2"/>
              <p:cNvSpPr txBox="1">
                <a:spLocks/>
              </p:cNvSpPr>
              <p:nvPr/>
            </p:nvSpPr>
            <p:spPr>
              <a:xfrm>
                <a:off x="2543148" y="2566684"/>
                <a:ext cx="1010414"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2F2F2"/>
                    </a:solidFill>
                  </a:rPr>
                  <a:t>4πT</a:t>
                </a:r>
              </a:p>
            </p:txBody>
          </p:sp>
          <p:cxnSp>
            <p:nvCxnSpPr>
              <p:cNvPr id="4" name="Straight Connector 3"/>
              <p:cNvCxnSpPr/>
              <p:nvPr/>
            </p:nvCxnSpPr>
            <p:spPr>
              <a:xfrm>
                <a:off x="2702328" y="2620720"/>
                <a:ext cx="8512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Content Placeholder 2"/>
            <p:cNvSpPr txBox="1">
              <a:spLocks/>
            </p:cNvSpPr>
            <p:nvPr/>
          </p:nvSpPr>
          <p:spPr>
            <a:xfrm>
              <a:off x="3553562" y="2331129"/>
              <a:ext cx="85123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2F2F2"/>
                  </a:solidFill>
                </a:rPr>
                <a:t>W(u)</a:t>
              </a:r>
            </a:p>
          </p:txBody>
        </p:sp>
      </p:grpSp>
    </p:spTree>
    <p:extLst>
      <p:ext uri="{BB962C8B-B14F-4D97-AF65-F5344CB8AC3E}">
        <p14:creationId xmlns:p14="http://schemas.microsoft.com/office/powerpoint/2010/main" val="4967006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64859" y="1026674"/>
            <a:ext cx="8747332" cy="1404922"/>
          </a:xfrm>
        </p:spPr>
        <p:txBody>
          <a:bodyPr>
            <a:noAutofit/>
          </a:bodyPr>
          <a:lstStyle/>
          <a:p>
            <a:r>
              <a:rPr lang="en-US" sz="2000" u="sng" dirty="0" smtClean="0">
                <a:solidFill>
                  <a:srgbClr val="F2F2F2"/>
                </a:solidFill>
              </a:rPr>
              <a:t>Infiltration</a:t>
            </a:r>
            <a:r>
              <a:rPr lang="en-US" sz="2000" dirty="0" smtClean="0">
                <a:solidFill>
                  <a:srgbClr val="F2F2F2"/>
                </a:solidFill>
              </a:rPr>
              <a:t>: Water entering the soil across the land/atmosphere interface </a:t>
            </a:r>
            <a:endParaRPr lang="en-US" sz="1400" dirty="0">
              <a:solidFill>
                <a:srgbClr val="F2F2F2"/>
              </a:solidFill>
            </a:endParaRPr>
          </a:p>
        </p:txBody>
      </p:sp>
      <p:pic>
        <p:nvPicPr>
          <p:cNvPr id="2" name="Picture 1"/>
          <p:cNvPicPr>
            <a:picLocks noChangeAspect="1"/>
          </p:cNvPicPr>
          <p:nvPr/>
        </p:nvPicPr>
        <p:blipFill>
          <a:blip r:embed="rId3"/>
          <a:stretch>
            <a:fillRect/>
          </a:stretch>
        </p:blipFill>
        <p:spPr>
          <a:xfrm>
            <a:off x="1162001" y="2968570"/>
            <a:ext cx="4056859" cy="2053349"/>
          </a:xfrm>
          <a:prstGeom prst="rect">
            <a:avLst/>
          </a:prstGeom>
        </p:spPr>
      </p:pic>
      <p:pic>
        <p:nvPicPr>
          <p:cNvPr id="10" name="Picture 9" descr="Screen Shot 2016-02-23 at 8.36.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918" y="1675644"/>
            <a:ext cx="3220550" cy="2941009"/>
          </a:xfrm>
          <a:prstGeom prst="rect">
            <a:avLst/>
          </a:prstGeom>
        </p:spPr>
      </p:pic>
      <p:sp>
        <p:nvSpPr>
          <p:cNvPr id="15" name="Content Placeholder 2"/>
          <p:cNvSpPr txBox="1">
            <a:spLocks/>
          </p:cNvSpPr>
          <p:nvPr/>
        </p:nvSpPr>
        <p:spPr>
          <a:xfrm>
            <a:off x="764859" y="1563648"/>
            <a:ext cx="4447702"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u="sng" dirty="0" smtClean="0">
                <a:solidFill>
                  <a:srgbClr val="F2F2F2"/>
                </a:solidFill>
              </a:rPr>
              <a:t>Recharge:</a:t>
            </a:r>
            <a:r>
              <a:rPr lang="en-US" sz="2000" dirty="0" smtClean="0">
                <a:solidFill>
                  <a:srgbClr val="F2F2F2"/>
                </a:solidFill>
              </a:rPr>
              <a:t> Flux of water to the water table</a:t>
            </a:r>
          </a:p>
          <a:p>
            <a:r>
              <a:rPr lang="en-US" sz="2000" u="sng" dirty="0" smtClean="0">
                <a:solidFill>
                  <a:srgbClr val="F2F2F2"/>
                </a:solidFill>
              </a:rPr>
              <a:t>Water Table:</a:t>
            </a:r>
            <a:r>
              <a:rPr lang="en-US" sz="2000" dirty="0" smtClean="0">
                <a:solidFill>
                  <a:srgbClr val="F2F2F2"/>
                </a:solidFill>
              </a:rPr>
              <a:t> Depth at which the soil becomes fully saturated </a:t>
            </a:r>
          </a:p>
        </p:txBody>
      </p:sp>
    </p:spTree>
    <p:extLst>
      <p:ext uri="{BB962C8B-B14F-4D97-AF65-F5344CB8AC3E}">
        <p14:creationId xmlns:p14="http://schemas.microsoft.com/office/powerpoint/2010/main" val="493149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64859" y="891584"/>
            <a:ext cx="8379141" cy="1404922"/>
          </a:xfrm>
        </p:spPr>
        <p:txBody>
          <a:bodyPr>
            <a:noAutofit/>
          </a:bodyPr>
          <a:lstStyle/>
          <a:p>
            <a:r>
              <a:rPr lang="en-US" sz="2000" u="sng" dirty="0" smtClean="0">
                <a:solidFill>
                  <a:srgbClr val="F2F2F2"/>
                </a:solidFill>
              </a:rPr>
              <a:t>Unconfined Aquifer</a:t>
            </a:r>
            <a:r>
              <a:rPr lang="en-US" sz="2000" dirty="0" smtClean="0">
                <a:solidFill>
                  <a:srgbClr val="F2F2F2"/>
                </a:solidFill>
              </a:rPr>
              <a:t>: </a:t>
            </a:r>
            <a:r>
              <a:rPr lang="en-US" sz="2000" dirty="0">
                <a:solidFill>
                  <a:srgbClr val="F2F2F2"/>
                </a:solidFill>
              </a:rPr>
              <a:t>are those into which water seeps from the ground surface directly above the </a:t>
            </a:r>
            <a:r>
              <a:rPr lang="en-US" sz="2000" dirty="0" smtClean="0">
                <a:solidFill>
                  <a:srgbClr val="F2F2F2"/>
                </a:solidFill>
              </a:rPr>
              <a:t>aquifer</a:t>
            </a:r>
          </a:p>
          <a:p>
            <a:endParaRPr lang="en-US" sz="1400" dirty="0">
              <a:solidFill>
                <a:srgbClr val="F2F2F2"/>
              </a:solidFill>
            </a:endParaRPr>
          </a:p>
        </p:txBody>
      </p:sp>
      <p:sp>
        <p:nvSpPr>
          <p:cNvPr id="11" name="Content Placeholder 2"/>
          <p:cNvSpPr txBox="1">
            <a:spLocks/>
          </p:cNvSpPr>
          <p:nvPr/>
        </p:nvSpPr>
        <p:spPr>
          <a:xfrm>
            <a:off x="782139" y="1634572"/>
            <a:ext cx="8243634"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u="sng" dirty="0">
                <a:solidFill>
                  <a:srgbClr val="F2F2F2"/>
                </a:solidFill>
              </a:rPr>
              <a:t>C</a:t>
            </a:r>
            <a:r>
              <a:rPr lang="en-US" sz="2000" u="sng" dirty="0" smtClean="0">
                <a:solidFill>
                  <a:srgbClr val="F2F2F2"/>
                </a:solidFill>
              </a:rPr>
              <a:t>onfined Aquifer</a:t>
            </a:r>
            <a:r>
              <a:rPr lang="en-US" sz="2000" dirty="0" smtClean="0">
                <a:solidFill>
                  <a:srgbClr val="F2F2F2"/>
                </a:solidFill>
              </a:rPr>
              <a:t>: </a:t>
            </a:r>
            <a:r>
              <a:rPr lang="en-US" sz="2000" dirty="0">
                <a:solidFill>
                  <a:srgbClr val="F2F2F2"/>
                </a:solidFill>
              </a:rPr>
              <a:t>are those in which an impermeable dirt/rock layer exists that prevents water from seeping into the </a:t>
            </a:r>
            <a:r>
              <a:rPr lang="en-US" sz="2000" b="1" dirty="0">
                <a:solidFill>
                  <a:srgbClr val="F2F2F2"/>
                </a:solidFill>
              </a:rPr>
              <a:t>aquifer</a:t>
            </a:r>
            <a:r>
              <a:rPr lang="en-US" sz="2000" dirty="0">
                <a:solidFill>
                  <a:srgbClr val="F2F2F2"/>
                </a:solidFill>
              </a:rPr>
              <a:t> from the ground surface located directly above.</a:t>
            </a:r>
            <a:endParaRPr lang="en-US" sz="1400" dirty="0">
              <a:solidFill>
                <a:srgbClr val="F2F2F2"/>
              </a:solidFill>
            </a:endParaRPr>
          </a:p>
        </p:txBody>
      </p:sp>
      <p:pic>
        <p:nvPicPr>
          <p:cNvPr id="3" name="Picture 2"/>
          <p:cNvPicPr>
            <a:picLocks noChangeAspect="1"/>
          </p:cNvPicPr>
          <p:nvPr/>
        </p:nvPicPr>
        <p:blipFill rotWithShape="1">
          <a:blip r:embed="rId3"/>
          <a:srcRect t="23919"/>
          <a:stretch/>
        </p:blipFill>
        <p:spPr>
          <a:xfrm>
            <a:off x="2141286" y="2664566"/>
            <a:ext cx="5357672" cy="2368669"/>
          </a:xfrm>
          <a:prstGeom prst="rect">
            <a:avLst/>
          </a:prstGeom>
        </p:spPr>
      </p:pic>
    </p:spTree>
    <p:extLst>
      <p:ext uri="{BB962C8B-B14F-4D97-AF65-F5344CB8AC3E}">
        <p14:creationId xmlns:p14="http://schemas.microsoft.com/office/powerpoint/2010/main" val="2566163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Equations</a:t>
            </a:r>
            <a:endParaRPr lang="en-US" sz="4000" dirty="0">
              <a:solidFill>
                <a:schemeClr val="bg1">
                  <a:lumMod val="95000"/>
                </a:schemeClr>
              </a:solidFill>
            </a:endParaRPr>
          </a:p>
        </p:txBody>
      </p:sp>
      <p:sp>
        <p:nvSpPr>
          <p:cNvPr id="9" name="Content Placeholder 2"/>
          <p:cNvSpPr>
            <a:spLocks noGrp="1"/>
          </p:cNvSpPr>
          <p:nvPr>
            <p:ph idx="1"/>
          </p:nvPr>
        </p:nvSpPr>
        <p:spPr>
          <a:xfrm>
            <a:off x="1099597" y="996661"/>
            <a:ext cx="7615408" cy="1313356"/>
          </a:xfrm>
        </p:spPr>
        <p:txBody>
          <a:bodyPr>
            <a:noAutofit/>
          </a:bodyPr>
          <a:lstStyle/>
          <a:p>
            <a:r>
              <a:rPr lang="en-US" sz="2200" dirty="0" err="1" smtClean="0">
                <a:solidFill>
                  <a:schemeClr val="bg1">
                    <a:lumMod val="95000"/>
                  </a:schemeClr>
                </a:solidFill>
              </a:rPr>
              <a:t>Theis</a:t>
            </a:r>
            <a:r>
              <a:rPr lang="en-US" sz="2200" dirty="0" smtClean="0">
                <a:solidFill>
                  <a:schemeClr val="bg1">
                    <a:lumMod val="95000"/>
                  </a:schemeClr>
                </a:solidFill>
              </a:rPr>
              <a:t>: set of equations that describe the amount of drawdown created by a pumping well over a specific time period</a:t>
            </a:r>
            <a:endParaRPr lang="en-US" sz="1800" i="1" dirty="0" smtClean="0">
              <a:solidFill>
                <a:schemeClr val="bg1">
                  <a:lumMod val="95000"/>
                </a:schemeClr>
              </a:solidFill>
            </a:endParaRPr>
          </a:p>
          <a:p>
            <a:pPr marL="0" indent="0">
              <a:buNone/>
            </a:pPr>
            <a:endParaRPr lang="en-US" sz="2400" dirty="0" smtClean="0">
              <a:solidFill>
                <a:srgbClr val="F2F2F2"/>
              </a:solidFill>
            </a:endParaRPr>
          </a:p>
        </p:txBody>
      </p:sp>
      <p:sp>
        <p:nvSpPr>
          <p:cNvPr id="17" name="Content Placeholder 2"/>
          <p:cNvSpPr txBox="1">
            <a:spLocks/>
          </p:cNvSpPr>
          <p:nvPr/>
        </p:nvSpPr>
        <p:spPr>
          <a:xfrm>
            <a:off x="1860022" y="3110841"/>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solidFill>
                  <a:srgbClr val="F2F2F2"/>
                </a:solidFill>
              </a:rPr>
              <a:t>S</a:t>
            </a:r>
            <a:r>
              <a:rPr lang="en-US" sz="2000" dirty="0" smtClean="0">
                <a:solidFill>
                  <a:srgbClr val="F2F2F2"/>
                </a:solidFill>
              </a:rPr>
              <a:t> = drawdown at any time and distance from a pumping well (L)</a:t>
            </a:r>
          </a:p>
          <a:p>
            <a:pPr marL="0" indent="0">
              <a:buNone/>
            </a:pPr>
            <a:r>
              <a:rPr lang="en-US" sz="2000" dirty="0" smtClean="0">
                <a:solidFill>
                  <a:srgbClr val="F2F2F2"/>
                </a:solidFill>
              </a:rPr>
              <a:t>Q = discharge from pumping well </a:t>
            </a:r>
            <a:r>
              <a:rPr lang="en-US" sz="2000" dirty="0">
                <a:solidFill>
                  <a:srgbClr val="F2F2F2"/>
                </a:solidFill>
              </a:rPr>
              <a:t>(L</a:t>
            </a:r>
            <a:r>
              <a:rPr lang="en-US" sz="2000" baseline="30000" dirty="0">
                <a:solidFill>
                  <a:srgbClr val="F2F2F2"/>
                </a:solidFill>
              </a:rPr>
              <a:t>3</a:t>
            </a:r>
            <a:r>
              <a:rPr lang="en-US" sz="2000" dirty="0">
                <a:solidFill>
                  <a:srgbClr val="F2F2F2"/>
                </a:solidFill>
              </a:rPr>
              <a:t>/t</a:t>
            </a:r>
            <a:r>
              <a:rPr lang="en-US" sz="2000" dirty="0" smtClean="0">
                <a:solidFill>
                  <a:srgbClr val="F2F2F2"/>
                </a:solidFill>
              </a:rPr>
              <a:t>)</a:t>
            </a:r>
          </a:p>
          <a:p>
            <a:pPr marL="0" indent="0">
              <a:buNone/>
            </a:pPr>
            <a:r>
              <a:rPr lang="en-US" sz="2000" dirty="0" smtClean="0">
                <a:solidFill>
                  <a:srgbClr val="F2F2F2"/>
                </a:solidFill>
              </a:rPr>
              <a:t>T = </a:t>
            </a:r>
            <a:r>
              <a:rPr lang="en-US" sz="2000" dirty="0" err="1">
                <a:solidFill>
                  <a:srgbClr val="F2F2F2"/>
                </a:solidFill>
              </a:rPr>
              <a:t>t</a:t>
            </a:r>
            <a:r>
              <a:rPr lang="en-US" sz="2000" dirty="0" err="1" smtClean="0">
                <a:solidFill>
                  <a:srgbClr val="F2F2F2"/>
                </a:solidFill>
              </a:rPr>
              <a:t>ransmissivity</a:t>
            </a:r>
            <a:r>
              <a:rPr lang="en-US" sz="2000" dirty="0" smtClean="0">
                <a:solidFill>
                  <a:srgbClr val="F2F2F2"/>
                </a:solidFill>
              </a:rPr>
              <a:t> of the aquifer (L</a:t>
            </a:r>
            <a:r>
              <a:rPr lang="en-US" sz="2000" baseline="30000" dirty="0" smtClean="0">
                <a:solidFill>
                  <a:srgbClr val="F2F2F2"/>
                </a:solidFill>
              </a:rPr>
              <a:t>2</a:t>
            </a:r>
            <a:r>
              <a:rPr lang="en-US" sz="2000" dirty="0" smtClean="0">
                <a:solidFill>
                  <a:srgbClr val="F2F2F2"/>
                </a:solidFill>
              </a:rPr>
              <a:t>/</a:t>
            </a:r>
            <a:r>
              <a:rPr lang="en-US" sz="2000" dirty="0">
                <a:solidFill>
                  <a:srgbClr val="F2F2F2"/>
                </a:solidFill>
              </a:rPr>
              <a:t>t</a:t>
            </a:r>
            <a:r>
              <a:rPr lang="en-US" sz="2000" dirty="0" smtClean="0">
                <a:solidFill>
                  <a:srgbClr val="F2F2F2"/>
                </a:solidFill>
              </a:rPr>
              <a:t>)</a:t>
            </a:r>
          </a:p>
          <a:p>
            <a:pPr marL="0" indent="0">
              <a:buNone/>
            </a:pPr>
            <a:r>
              <a:rPr lang="en-US" sz="2000" dirty="0" smtClean="0">
                <a:solidFill>
                  <a:srgbClr val="F2F2F2"/>
                </a:solidFill>
              </a:rPr>
              <a:t>W(u) = </a:t>
            </a:r>
            <a:r>
              <a:rPr lang="en-US" sz="2000" dirty="0" err="1" smtClean="0">
                <a:solidFill>
                  <a:srgbClr val="F2F2F2"/>
                </a:solidFill>
              </a:rPr>
              <a:t>Theis</a:t>
            </a:r>
            <a:r>
              <a:rPr lang="en-US" sz="2000" dirty="0" smtClean="0">
                <a:solidFill>
                  <a:srgbClr val="F2F2F2"/>
                </a:solidFill>
              </a:rPr>
              <a:t> well function (</a:t>
            </a:r>
            <a:r>
              <a:rPr lang="en-US" sz="2000" dirty="0" err="1" smtClean="0">
                <a:solidFill>
                  <a:srgbClr val="F2F2F2"/>
                </a:solidFill>
              </a:rPr>
              <a:t>unitless</a:t>
            </a:r>
            <a:r>
              <a:rPr lang="en-US" sz="2000" dirty="0" smtClean="0">
                <a:solidFill>
                  <a:srgbClr val="F2F2F2"/>
                </a:solidFill>
              </a:rPr>
              <a:t>) </a:t>
            </a:r>
            <a:endParaRPr lang="en-US" sz="2000" dirty="0">
              <a:solidFill>
                <a:srgbClr val="F2F2F2"/>
              </a:solidFill>
            </a:endParaRPr>
          </a:p>
        </p:txBody>
      </p:sp>
      <p:grpSp>
        <p:nvGrpSpPr>
          <p:cNvPr id="3" name="Group 2"/>
          <p:cNvGrpSpPr/>
          <p:nvPr/>
        </p:nvGrpSpPr>
        <p:grpSpPr>
          <a:xfrm>
            <a:off x="3089590" y="1949079"/>
            <a:ext cx="2288042" cy="901292"/>
            <a:chOff x="2116752" y="2178729"/>
            <a:chExt cx="2288042" cy="901292"/>
          </a:xfrm>
        </p:grpSpPr>
        <p:grpSp>
          <p:nvGrpSpPr>
            <p:cNvPr id="16" name="Group 15"/>
            <p:cNvGrpSpPr/>
            <p:nvPr/>
          </p:nvGrpSpPr>
          <p:grpSpPr>
            <a:xfrm>
              <a:off x="2116752" y="2178729"/>
              <a:ext cx="1436810" cy="901292"/>
              <a:chOff x="2116752" y="2178729"/>
              <a:chExt cx="1436810" cy="901292"/>
            </a:xfrm>
          </p:grpSpPr>
          <p:sp>
            <p:nvSpPr>
              <p:cNvPr id="10" name="Content Placeholder 2"/>
              <p:cNvSpPr txBox="1">
                <a:spLocks/>
              </p:cNvSpPr>
              <p:nvPr/>
            </p:nvSpPr>
            <p:spPr>
              <a:xfrm>
                <a:off x="2116752" y="2310016"/>
                <a:ext cx="599095"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S =  </a:t>
                </a:r>
              </a:p>
            </p:txBody>
          </p:sp>
          <p:sp>
            <p:nvSpPr>
              <p:cNvPr id="11" name="Content Placeholder 2"/>
              <p:cNvSpPr txBox="1">
                <a:spLocks/>
              </p:cNvSpPr>
              <p:nvPr/>
            </p:nvSpPr>
            <p:spPr>
              <a:xfrm>
                <a:off x="2702329" y="2178729"/>
                <a:ext cx="85123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2F2F2"/>
                    </a:solidFill>
                  </a:rPr>
                  <a:t>Q</a:t>
                </a:r>
              </a:p>
            </p:txBody>
          </p:sp>
          <p:sp>
            <p:nvSpPr>
              <p:cNvPr id="12" name="Content Placeholder 2"/>
              <p:cNvSpPr txBox="1">
                <a:spLocks/>
              </p:cNvSpPr>
              <p:nvPr/>
            </p:nvSpPr>
            <p:spPr>
              <a:xfrm>
                <a:off x="2543148" y="2566684"/>
                <a:ext cx="1010414"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2F2F2"/>
                    </a:solidFill>
                  </a:rPr>
                  <a:t>4πT</a:t>
                </a:r>
              </a:p>
            </p:txBody>
          </p:sp>
          <p:cxnSp>
            <p:nvCxnSpPr>
              <p:cNvPr id="4" name="Straight Connector 3"/>
              <p:cNvCxnSpPr/>
              <p:nvPr/>
            </p:nvCxnSpPr>
            <p:spPr>
              <a:xfrm>
                <a:off x="2702328" y="2620720"/>
                <a:ext cx="8512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Content Placeholder 2"/>
            <p:cNvSpPr txBox="1">
              <a:spLocks/>
            </p:cNvSpPr>
            <p:nvPr/>
          </p:nvSpPr>
          <p:spPr>
            <a:xfrm>
              <a:off x="3553562" y="2331129"/>
              <a:ext cx="85123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2F2F2"/>
                  </a:solidFill>
                </a:rPr>
                <a:t>W(u)</a:t>
              </a:r>
            </a:p>
          </p:txBody>
        </p:sp>
      </p:grpSp>
    </p:spTree>
    <p:extLst>
      <p:ext uri="{BB962C8B-B14F-4D97-AF65-F5344CB8AC3E}">
        <p14:creationId xmlns:p14="http://schemas.microsoft.com/office/powerpoint/2010/main" val="24599326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64859" y="891584"/>
            <a:ext cx="8379141" cy="1404922"/>
          </a:xfrm>
        </p:spPr>
        <p:txBody>
          <a:bodyPr>
            <a:noAutofit/>
          </a:bodyPr>
          <a:lstStyle/>
          <a:p>
            <a:r>
              <a:rPr lang="en-US" sz="2400" u="sng" dirty="0" smtClean="0">
                <a:solidFill>
                  <a:srgbClr val="F2F2F2"/>
                </a:solidFill>
              </a:rPr>
              <a:t>Potentiometric surface</a:t>
            </a:r>
            <a:r>
              <a:rPr lang="en-US" sz="2400" dirty="0" smtClean="0">
                <a:solidFill>
                  <a:srgbClr val="F2F2F2"/>
                </a:solidFill>
              </a:rPr>
              <a:t>: The level to which water rises in a well </a:t>
            </a:r>
          </a:p>
          <a:p>
            <a:pPr lvl="1"/>
            <a:r>
              <a:rPr lang="en-US" sz="1800" dirty="0" smtClean="0">
                <a:solidFill>
                  <a:srgbClr val="F2F2F2"/>
                </a:solidFill>
              </a:rPr>
              <a:t>In a confined aquifer this surface is above the top of the aquifer</a:t>
            </a:r>
          </a:p>
          <a:p>
            <a:pPr lvl="1"/>
            <a:r>
              <a:rPr lang="en-US" sz="1800" dirty="0" smtClean="0">
                <a:solidFill>
                  <a:srgbClr val="F2F2F2"/>
                </a:solidFill>
              </a:rPr>
              <a:t>In unconfined aquifer it is the same as the water table</a:t>
            </a:r>
          </a:p>
          <a:p>
            <a:endParaRPr lang="en-US" sz="1600" dirty="0">
              <a:solidFill>
                <a:srgbClr val="F2F2F2"/>
              </a:solidFill>
            </a:endParaRPr>
          </a:p>
        </p:txBody>
      </p:sp>
      <p:pic>
        <p:nvPicPr>
          <p:cNvPr id="2" name="Picture 1" descr="Screen Shot 2016-03-02 at 6.49.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5675" y="2108989"/>
            <a:ext cx="5590440" cy="2872406"/>
          </a:xfrm>
          <a:prstGeom prst="rect">
            <a:avLst/>
          </a:prstGeom>
        </p:spPr>
      </p:pic>
    </p:spTree>
    <p:extLst>
      <p:ext uri="{BB962C8B-B14F-4D97-AF65-F5344CB8AC3E}">
        <p14:creationId xmlns:p14="http://schemas.microsoft.com/office/powerpoint/2010/main" val="32624745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91883" y="1026674"/>
            <a:ext cx="8352117" cy="1404922"/>
          </a:xfrm>
        </p:spPr>
        <p:txBody>
          <a:bodyPr>
            <a:noAutofit/>
          </a:bodyPr>
          <a:lstStyle/>
          <a:p>
            <a:r>
              <a:rPr lang="en-US" sz="2400" u="sng" dirty="0" smtClean="0">
                <a:solidFill>
                  <a:srgbClr val="F2F2F2"/>
                </a:solidFill>
              </a:rPr>
              <a:t>Porosity</a:t>
            </a:r>
            <a:r>
              <a:rPr lang="en-US" sz="2400" dirty="0" smtClean="0">
                <a:solidFill>
                  <a:srgbClr val="F2F2F2"/>
                </a:solidFill>
              </a:rPr>
              <a:t>: fraction of soil occupied by void spaces</a:t>
            </a:r>
          </a:p>
          <a:p>
            <a:pPr lvl="1"/>
            <a:r>
              <a:rPr lang="en-US" sz="2000" dirty="0" smtClean="0">
                <a:solidFill>
                  <a:srgbClr val="F2F2F2"/>
                </a:solidFill>
              </a:rPr>
              <a:t>These spaces can be filled with water: determines maximum water holding capacity of a soil</a:t>
            </a:r>
          </a:p>
        </p:txBody>
      </p:sp>
      <p:pic>
        <p:nvPicPr>
          <p:cNvPr id="2" name="Picture 1" descr="Screen Shot 2016-02-23 at 10.00.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538" y="2053347"/>
            <a:ext cx="3361778" cy="2715282"/>
          </a:xfrm>
          <a:prstGeom prst="rect">
            <a:avLst/>
          </a:prstGeom>
        </p:spPr>
      </p:pic>
      <p:sp>
        <p:nvSpPr>
          <p:cNvPr id="10" name="Content Placeholder 2"/>
          <p:cNvSpPr txBox="1">
            <a:spLocks/>
          </p:cNvSpPr>
          <p:nvPr/>
        </p:nvSpPr>
        <p:spPr>
          <a:xfrm>
            <a:off x="791883" y="2293512"/>
            <a:ext cx="4477653" cy="14754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u="sng" dirty="0" smtClean="0">
                <a:solidFill>
                  <a:srgbClr val="F2F2F2"/>
                </a:solidFill>
              </a:rPr>
              <a:t>Permeability:</a:t>
            </a:r>
            <a:r>
              <a:rPr lang="en-US" sz="2400" dirty="0" smtClean="0">
                <a:solidFill>
                  <a:srgbClr val="F2F2F2"/>
                </a:solidFill>
              </a:rPr>
              <a:t> how easily water can flow through porous soil or bedrock</a:t>
            </a:r>
            <a:endParaRPr lang="en-US" sz="2400" dirty="0">
              <a:solidFill>
                <a:srgbClr val="F2F2F2"/>
              </a:solidFill>
            </a:endParaRPr>
          </a:p>
        </p:txBody>
      </p:sp>
    </p:spTree>
    <p:extLst>
      <p:ext uri="{BB962C8B-B14F-4D97-AF65-F5344CB8AC3E}">
        <p14:creationId xmlns:p14="http://schemas.microsoft.com/office/powerpoint/2010/main" val="13193086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91883" y="1026674"/>
            <a:ext cx="8352117" cy="1404922"/>
          </a:xfrm>
        </p:spPr>
        <p:txBody>
          <a:bodyPr>
            <a:noAutofit/>
          </a:bodyPr>
          <a:lstStyle/>
          <a:p>
            <a:r>
              <a:rPr lang="en-US" sz="2400" u="sng" dirty="0" smtClean="0">
                <a:solidFill>
                  <a:srgbClr val="F2F2F2"/>
                </a:solidFill>
              </a:rPr>
              <a:t>Soil Water Content</a:t>
            </a:r>
            <a:r>
              <a:rPr lang="en-US" sz="2400" dirty="0" smtClean="0">
                <a:solidFill>
                  <a:srgbClr val="F2F2F2"/>
                </a:solidFill>
              </a:rPr>
              <a:t>: Amount of water contained in a soil </a:t>
            </a:r>
          </a:p>
          <a:p>
            <a:pPr lvl="1"/>
            <a:r>
              <a:rPr lang="en-US" sz="1600" dirty="0" smtClean="0">
                <a:solidFill>
                  <a:srgbClr val="F2F2F2"/>
                </a:solidFill>
              </a:rPr>
              <a:t>When soil is “saturated” the volumetric water content = porosity </a:t>
            </a:r>
          </a:p>
          <a:p>
            <a:pPr lvl="1"/>
            <a:r>
              <a:rPr lang="en-US" sz="1600" dirty="0" smtClean="0">
                <a:solidFill>
                  <a:srgbClr val="F2F2F2"/>
                </a:solidFill>
              </a:rPr>
              <a:t>Can be expressed as:</a:t>
            </a:r>
          </a:p>
          <a:p>
            <a:pPr lvl="2"/>
            <a:r>
              <a:rPr lang="en-US" sz="1600" dirty="0" smtClean="0">
                <a:solidFill>
                  <a:srgbClr val="F2F2F2"/>
                </a:solidFill>
              </a:rPr>
              <a:t>Volumetric water content</a:t>
            </a:r>
          </a:p>
          <a:p>
            <a:pPr lvl="2"/>
            <a:r>
              <a:rPr lang="en-US" sz="1600" dirty="0" smtClean="0">
                <a:solidFill>
                  <a:srgbClr val="F2F2F2"/>
                </a:solidFill>
              </a:rPr>
              <a:t>Gravimetric water content</a:t>
            </a:r>
          </a:p>
          <a:p>
            <a:pPr lvl="2"/>
            <a:r>
              <a:rPr lang="en-US" sz="1600" dirty="0" smtClean="0">
                <a:solidFill>
                  <a:srgbClr val="F2F2F2"/>
                </a:solidFill>
              </a:rPr>
              <a:t>Saturation ratio</a:t>
            </a:r>
          </a:p>
          <a:p>
            <a:pPr lvl="1"/>
            <a:r>
              <a:rPr lang="en-US" sz="1600" dirty="0" smtClean="0">
                <a:solidFill>
                  <a:srgbClr val="F2F2F2"/>
                </a:solidFill>
              </a:rPr>
              <a:t>Most often volumetric </a:t>
            </a:r>
          </a:p>
          <a:p>
            <a:pPr marL="457200" lvl="1" indent="0">
              <a:buNone/>
            </a:pPr>
            <a:endParaRPr lang="en-US" sz="1600" dirty="0" smtClean="0">
              <a:solidFill>
                <a:srgbClr val="F2F2F2"/>
              </a:solidFill>
            </a:endParaRPr>
          </a:p>
        </p:txBody>
      </p:sp>
      <p:grpSp>
        <p:nvGrpSpPr>
          <p:cNvPr id="13" name="Group 12"/>
          <p:cNvGrpSpPr/>
          <p:nvPr/>
        </p:nvGrpSpPr>
        <p:grpSpPr>
          <a:xfrm>
            <a:off x="1456638" y="3269146"/>
            <a:ext cx="3242792" cy="1499483"/>
            <a:chOff x="1905140" y="3269146"/>
            <a:chExt cx="3242792" cy="1499483"/>
          </a:xfrm>
        </p:grpSpPr>
        <p:sp>
          <p:nvSpPr>
            <p:cNvPr id="4" name="Rectangle 3"/>
            <p:cNvSpPr/>
            <p:nvPr/>
          </p:nvSpPr>
          <p:spPr>
            <a:xfrm>
              <a:off x="1905140" y="3369014"/>
              <a:ext cx="1661931" cy="12447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984971173"/>
                </p:ext>
              </p:extLst>
            </p:nvPr>
          </p:nvGraphicFramePr>
          <p:xfrm>
            <a:off x="2073445" y="3369014"/>
            <a:ext cx="1317976" cy="1244755"/>
          </p:xfrm>
          <a:graphic>
            <a:graphicData uri="http://schemas.openxmlformats.org/presentationml/2006/ole">
              <mc:AlternateContent xmlns:mc="http://schemas.openxmlformats.org/markup-compatibility/2006">
                <mc:Choice xmlns:v="urn:schemas-microsoft-com:vml" Requires="v">
                  <p:oleObj spid="_x0000_s10350" name="Equation" r:id="rId4" imgW="457200" imgH="431800" progId="Equation.DSMT4">
                    <p:embed/>
                  </p:oleObj>
                </mc:Choice>
                <mc:Fallback>
                  <p:oleObj name="Equation" r:id="rId4" imgW="457200" imgH="431800" progId="Equation.DSMT4">
                    <p:embed/>
                    <p:pic>
                      <p:nvPicPr>
                        <p:cNvPr id="0" name=""/>
                        <p:cNvPicPr/>
                        <p:nvPr/>
                      </p:nvPicPr>
                      <p:blipFill>
                        <a:blip r:embed="rId5"/>
                        <a:stretch>
                          <a:fillRect/>
                        </a:stretch>
                      </p:blipFill>
                      <p:spPr>
                        <a:xfrm>
                          <a:off x="2073445" y="3369014"/>
                          <a:ext cx="1317976" cy="1244755"/>
                        </a:xfrm>
                        <a:prstGeom prst="rect">
                          <a:avLst/>
                        </a:prstGeom>
                      </p:spPr>
                    </p:pic>
                  </p:oleObj>
                </mc:Fallback>
              </mc:AlternateContent>
            </a:graphicData>
          </a:graphic>
        </p:graphicFrame>
        <p:sp>
          <p:nvSpPr>
            <p:cNvPr id="11" name="Content Placeholder 2"/>
            <p:cNvSpPr txBox="1">
              <a:spLocks/>
            </p:cNvSpPr>
            <p:nvPr/>
          </p:nvSpPr>
          <p:spPr>
            <a:xfrm>
              <a:off x="3064521" y="3269146"/>
              <a:ext cx="2083411" cy="8375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smtClean="0">
                <a:solidFill>
                  <a:srgbClr val="F2F2F2"/>
                </a:solidFill>
              </a:endParaRPr>
            </a:p>
            <a:p>
              <a:pPr marL="457200" lvl="1" indent="0">
                <a:buFont typeface="Arial"/>
                <a:buNone/>
              </a:pPr>
              <a:r>
                <a:rPr lang="en-US" sz="1600" dirty="0" smtClean="0">
                  <a:solidFill>
                    <a:srgbClr val="F2F2F2"/>
                  </a:solidFill>
                </a:rPr>
                <a:t>Volume of water</a:t>
              </a:r>
            </a:p>
          </p:txBody>
        </p:sp>
        <p:sp>
          <p:nvSpPr>
            <p:cNvPr id="12" name="Content Placeholder 2"/>
            <p:cNvSpPr txBox="1">
              <a:spLocks/>
            </p:cNvSpPr>
            <p:nvPr/>
          </p:nvSpPr>
          <p:spPr>
            <a:xfrm>
              <a:off x="3078034" y="3931079"/>
              <a:ext cx="1826689" cy="8375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smtClean="0">
                <a:solidFill>
                  <a:srgbClr val="F2F2F2"/>
                </a:solidFill>
              </a:endParaRPr>
            </a:p>
            <a:p>
              <a:pPr marL="457200" lvl="1" indent="0">
                <a:buFont typeface="Arial"/>
                <a:buNone/>
              </a:pPr>
              <a:r>
                <a:rPr lang="en-US" sz="1600" dirty="0" smtClean="0">
                  <a:solidFill>
                    <a:srgbClr val="F2F2F2"/>
                  </a:solidFill>
                </a:rPr>
                <a:t>Volume of soil</a:t>
              </a:r>
            </a:p>
          </p:txBody>
        </p:sp>
      </p:grpSp>
      <p:pic>
        <p:nvPicPr>
          <p:cNvPr id="14" name="Picture 13" descr="Screen Shot 2016-02-23 at 8.21.52 PM.png"/>
          <p:cNvPicPr>
            <a:picLocks noChangeAspect="1"/>
          </p:cNvPicPr>
          <p:nvPr/>
        </p:nvPicPr>
        <p:blipFill rotWithShape="1">
          <a:blip r:embed="rId6">
            <a:extLst>
              <a:ext uri="{28A0092B-C50C-407E-A947-70E740481C1C}">
                <a14:useLocalDpi xmlns:a14="http://schemas.microsoft.com/office/drawing/2010/main" val="0"/>
              </a:ext>
            </a:extLst>
          </a:blip>
          <a:srcRect t="4753" r="4047"/>
          <a:stretch/>
        </p:blipFill>
        <p:spPr>
          <a:xfrm>
            <a:off x="4909292" y="2034067"/>
            <a:ext cx="3481434" cy="2579702"/>
          </a:xfrm>
          <a:prstGeom prst="rect">
            <a:avLst/>
          </a:prstGeom>
        </p:spPr>
      </p:pic>
    </p:spTree>
    <p:extLst>
      <p:ext uri="{BB962C8B-B14F-4D97-AF65-F5344CB8AC3E}">
        <p14:creationId xmlns:p14="http://schemas.microsoft.com/office/powerpoint/2010/main" val="5995699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64859" y="891584"/>
            <a:ext cx="8379141" cy="1404922"/>
          </a:xfrm>
        </p:spPr>
        <p:txBody>
          <a:bodyPr>
            <a:noAutofit/>
          </a:bodyPr>
          <a:lstStyle/>
          <a:p>
            <a:r>
              <a:rPr lang="en-US" sz="2400" u="sng" dirty="0" smtClean="0">
                <a:solidFill>
                  <a:srgbClr val="F2F2F2"/>
                </a:solidFill>
              </a:rPr>
              <a:t>Hydraulic head </a:t>
            </a:r>
            <a:r>
              <a:rPr lang="en-US" sz="2400" dirty="0" smtClean="0">
                <a:solidFill>
                  <a:srgbClr val="F2F2F2"/>
                </a:solidFill>
              </a:rPr>
              <a:t>: the potential of water at the measurement point </a:t>
            </a:r>
          </a:p>
        </p:txBody>
      </p:sp>
      <p:sp>
        <p:nvSpPr>
          <p:cNvPr id="11" name="Content Placeholder 2"/>
          <p:cNvSpPr txBox="1">
            <a:spLocks/>
          </p:cNvSpPr>
          <p:nvPr/>
        </p:nvSpPr>
        <p:spPr>
          <a:xfrm>
            <a:off x="782139" y="1634572"/>
            <a:ext cx="8243634"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F2F2F2"/>
              </a:solidFill>
            </a:endParaRPr>
          </a:p>
        </p:txBody>
      </p:sp>
      <p:pic>
        <p:nvPicPr>
          <p:cNvPr id="2" name="Picture 1"/>
          <p:cNvPicPr>
            <a:picLocks noChangeAspect="1"/>
          </p:cNvPicPr>
          <p:nvPr/>
        </p:nvPicPr>
        <p:blipFill>
          <a:blip r:embed="rId3"/>
          <a:stretch>
            <a:fillRect/>
          </a:stretch>
        </p:blipFill>
        <p:spPr>
          <a:xfrm>
            <a:off x="3953373" y="1497307"/>
            <a:ext cx="4707586" cy="3281370"/>
          </a:xfrm>
          <a:prstGeom prst="rect">
            <a:avLst/>
          </a:prstGeom>
        </p:spPr>
      </p:pic>
      <p:sp>
        <p:nvSpPr>
          <p:cNvPr id="10" name="Content Placeholder 2"/>
          <p:cNvSpPr txBox="1">
            <a:spLocks/>
          </p:cNvSpPr>
          <p:nvPr/>
        </p:nvSpPr>
        <p:spPr>
          <a:xfrm>
            <a:off x="791884" y="1854516"/>
            <a:ext cx="2866003"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smtClean="0">
                <a:solidFill>
                  <a:srgbClr val="F2F2F2"/>
                </a:solidFill>
              </a:rPr>
              <a:t>Water flows from high to low hydraulic head </a:t>
            </a:r>
          </a:p>
          <a:p>
            <a:pPr lvl="1"/>
            <a:r>
              <a:rPr lang="en-US" sz="2000" dirty="0" smtClean="0">
                <a:solidFill>
                  <a:srgbClr val="F2F2F2"/>
                </a:solidFill>
              </a:rPr>
              <a:t>Generally expressed as a gradient in units of length</a:t>
            </a:r>
            <a:endParaRPr lang="en-US" sz="1100" dirty="0">
              <a:solidFill>
                <a:srgbClr val="F2F2F2"/>
              </a:solidFill>
            </a:endParaRPr>
          </a:p>
        </p:txBody>
      </p:sp>
    </p:spTree>
    <p:extLst>
      <p:ext uri="{BB962C8B-B14F-4D97-AF65-F5344CB8AC3E}">
        <p14:creationId xmlns:p14="http://schemas.microsoft.com/office/powerpoint/2010/main" val="35815874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11" name="Content Placeholder 2"/>
          <p:cNvSpPr txBox="1">
            <a:spLocks/>
          </p:cNvSpPr>
          <p:nvPr/>
        </p:nvSpPr>
        <p:spPr>
          <a:xfrm>
            <a:off x="782139" y="1634572"/>
            <a:ext cx="8243634"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F2F2F2"/>
              </a:solidFill>
            </a:endParaRPr>
          </a:p>
        </p:txBody>
      </p:sp>
      <p:sp>
        <p:nvSpPr>
          <p:cNvPr id="10" name="Content Placeholder 2"/>
          <p:cNvSpPr txBox="1">
            <a:spLocks/>
          </p:cNvSpPr>
          <p:nvPr/>
        </p:nvSpPr>
        <p:spPr>
          <a:xfrm>
            <a:off x="981047" y="932111"/>
            <a:ext cx="7909610"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u="sng" dirty="0">
                <a:solidFill>
                  <a:srgbClr val="F2F2F2"/>
                </a:solidFill>
              </a:rPr>
              <a:t>H</a:t>
            </a:r>
            <a:r>
              <a:rPr lang="en-US" sz="2400" u="sng" dirty="0" smtClean="0">
                <a:solidFill>
                  <a:srgbClr val="F2F2F2"/>
                </a:solidFill>
              </a:rPr>
              <a:t>ydraulic gradient</a:t>
            </a:r>
            <a:r>
              <a:rPr lang="en-US" sz="2400" dirty="0" smtClean="0">
                <a:solidFill>
                  <a:srgbClr val="F2F2F2"/>
                </a:solidFill>
              </a:rPr>
              <a:t>: Change in total head divided by the distance over which the change occurs </a:t>
            </a:r>
          </a:p>
          <a:p>
            <a:pPr lvl="1"/>
            <a:r>
              <a:rPr lang="en-US" sz="2000" dirty="0" smtClean="0">
                <a:solidFill>
                  <a:srgbClr val="F2F2F2"/>
                </a:solidFill>
              </a:rPr>
              <a:t> it causes water to move</a:t>
            </a:r>
          </a:p>
        </p:txBody>
      </p:sp>
      <p:pic>
        <p:nvPicPr>
          <p:cNvPr id="4" name="Picture 3" descr="Screen Shot 2016-02-24 at 4.54.02 PM.png"/>
          <p:cNvPicPr>
            <a:picLocks noChangeAspect="1"/>
          </p:cNvPicPr>
          <p:nvPr/>
        </p:nvPicPr>
        <p:blipFill rotWithShape="1">
          <a:blip r:embed="rId3">
            <a:extLst>
              <a:ext uri="{28A0092B-C50C-407E-A947-70E740481C1C}">
                <a14:useLocalDpi xmlns:a14="http://schemas.microsoft.com/office/drawing/2010/main" val="0"/>
              </a:ext>
            </a:extLst>
          </a:blip>
          <a:srcRect l="6431" t="31779" r="7942" b="8077"/>
          <a:stretch/>
        </p:blipFill>
        <p:spPr>
          <a:xfrm>
            <a:off x="2351024" y="2228962"/>
            <a:ext cx="5215493" cy="2630183"/>
          </a:xfrm>
          <a:prstGeom prst="rect">
            <a:avLst/>
          </a:prstGeom>
        </p:spPr>
      </p:pic>
    </p:spTree>
    <p:extLst>
      <p:ext uri="{BB962C8B-B14F-4D97-AF65-F5344CB8AC3E}">
        <p14:creationId xmlns:p14="http://schemas.microsoft.com/office/powerpoint/2010/main" val="16487934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64859" y="1148255"/>
            <a:ext cx="3558865" cy="1404922"/>
          </a:xfrm>
        </p:spPr>
        <p:txBody>
          <a:bodyPr>
            <a:noAutofit/>
          </a:bodyPr>
          <a:lstStyle/>
          <a:p>
            <a:r>
              <a:rPr lang="en-US" sz="2400" u="sng" dirty="0" smtClean="0">
                <a:solidFill>
                  <a:srgbClr val="F2F2F2"/>
                </a:solidFill>
              </a:rPr>
              <a:t>Hydraulic conductivity:</a:t>
            </a:r>
            <a:r>
              <a:rPr lang="en-US" sz="2400" dirty="0" smtClean="0">
                <a:solidFill>
                  <a:srgbClr val="F2F2F2"/>
                </a:solidFill>
              </a:rPr>
              <a:t> a soil’s ability to transmit water when subjected to a gradient</a:t>
            </a:r>
          </a:p>
          <a:p>
            <a:pPr lvl="1"/>
            <a:r>
              <a:rPr lang="en-US" sz="2000" dirty="0" smtClean="0">
                <a:solidFill>
                  <a:srgbClr val="F2F2F2"/>
                </a:solidFill>
              </a:rPr>
              <a:t>Expressed as length/time</a:t>
            </a:r>
          </a:p>
        </p:txBody>
      </p:sp>
      <p:sp>
        <p:nvSpPr>
          <p:cNvPr id="11" name="Content Placeholder 2"/>
          <p:cNvSpPr txBox="1">
            <a:spLocks/>
          </p:cNvSpPr>
          <p:nvPr/>
        </p:nvSpPr>
        <p:spPr>
          <a:xfrm>
            <a:off x="782139" y="1634572"/>
            <a:ext cx="8243634"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F2F2F2"/>
              </a:solidFill>
            </a:endParaRPr>
          </a:p>
        </p:txBody>
      </p:sp>
      <p:sp>
        <p:nvSpPr>
          <p:cNvPr id="10" name="Content Placeholder 2"/>
          <p:cNvSpPr txBox="1">
            <a:spLocks/>
          </p:cNvSpPr>
          <p:nvPr/>
        </p:nvSpPr>
        <p:spPr>
          <a:xfrm>
            <a:off x="764859" y="3127635"/>
            <a:ext cx="3923677"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smtClean="0">
                <a:solidFill>
                  <a:srgbClr val="F2F2F2"/>
                </a:solidFill>
              </a:rPr>
              <a:t>Related to permeability</a:t>
            </a:r>
          </a:p>
        </p:txBody>
      </p:sp>
      <p:pic>
        <p:nvPicPr>
          <p:cNvPr id="3" name="Picture 2" descr="Screen Shot 2016-02-24 at 4.59.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891" y="1377903"/>
            <a:ext cx="4255822" cy="3060092"/>
          </a:xfrm>
          <a:prstGeom prst="rect">
            <a:avLst/>
          </a:prstGeom>
        </p:spPr>
      </p:pic>
    </p:spTree>
    <p:extLst>
      <p:ext uri="{BB962C8B-B14F-4D97-AF65-F5344CB8AC3E}">
        <p14:creationId xmlns:p14="http://schemas.microsoft.com/office/powerpoint/2010/main" val="31709827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1278301" y="1148255"/>
            <a:ext cx="3558865" cy="1404922"/>
          </a:xfrm>
        </p:spPr>
        <p:txBody>
          <a:bodyPr>
            <a:noAutofit/>
          </a:bodyPr>
          <a:lstStyle/>
          <a:p>
            <a:r>
              <a:rPr lang="en-US" sz="2400" u="sng" dirty="0" err="1" smtClean="0">
                <a:solidFill>
                  <a:srgbClr val="F2F2F2"/>
                </a:solidFill>
              </a:rPr>
              <a:t>Transmissivity</a:t>
            </a:r>
            <a:r>
              <a:rPr lang="en-US" sz="2400" u="sng" dirty="0" smtClean="0">
                <a:solidFill>
                  <a:srgbClr val="F2F2F2"/>
                </a:solidFill>
              </a:rPr>
              <a:t>:</a:t>
            </a:r>
            <a:r>
              <a:rPr lang="en-US" sz="2400" dirty="0" smtClean="0">
                <a:solidFill>
                  <a:srgbClr val="F2F2F2"/>
                </a:solidFill>
              </a:rPr>
              <a:t> rate of flow of water through a vertical strip of an aquifer</a:t>
            </a:r>
          </a:p>
          <a:p>
            <a:pPr lvl="1"/>
            <a:r>
              <a:rPr lang="en-US" sz="2000" dirty="0" smtClean="0">
                <a:solidFill>
                  <a:srgbClr val="F2F2F2"/>
                </a:solidFill>
              </a:rPr>
              <a:t>Expressed as area per unit time</a:t>
            </a:r>
          </a:p>
        </p:txBody>
      </p:sp>
      <p:sp>
        <p:nvSpPr>
          <p:cNvPr id="11" name="Content Placeholder 2"/>
          <p:cNvSpPr txBox="1">
            <a:spLocks/>
          </p:cNvSpPr>
          <p:nvPr/>
        </p:nvSpPr>
        <p:spPr>
          <a:xfrm>
            <a:off x="782139" y="1634572"/>
            <a:ext cx="8243634"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F2F2F2"/>
              </a:solidFill>
            </a:endParaRPr>
          </a:p>
        </p:txBody>
      </p:sp>
      <p:sp>
        <p:nvSpPr>
          <p:cNvPr id="12" name="Content Placeholder 2"/>
          <p:cNvSpPr txBox="1">
            <a:spLocks/>
          </p:cNvSpPr>
          <p:nvPr/>
        </p:nvSpPr>
        <p:spPr>
          <a:xfrm>
            <a:off x="993023" y="4197880"/>
            <a:ext cx="8150977"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smtClean="0">
                <a:solidFill>
                  <a:srgbClr val="F2F2F2"/>
                </a:solidFill>
              </a:rPr>
              <a:t>Transmissivity</a:t>
            </a:r>
            <a:r>
              <a:rPr lang="en-US" sz="2400" dirty="0" smtClean="0">
                <a:solidFill>
                  <a:srgbClr val="F2F2F2"/>
                </a:solidFill>
              </a:rPr>
              <a:t> = Hydraulic Conductivity x Aquifer Thickness </a:t>
            </a:r>
          </a:p>
        </p:txBody>
      </p:sp>
      <p:pic>
        <p:nvPicPr>
          <p:cNvPr id="2" name="Picture 1" descr="Screen Shot 2016-02-24 at 6.09.10 PM.png"/>
          <p:cNvPicPr>
            <a:picLocks noChangeAspect="1"/>
          </p:cNvPicPr>
          <p:nvPr/>
        </p:nvPicPr>
        <p:blipFill rotWithShape="1">
          <a:blip r:embed="rId4">
            <a:extLst>
              <a:ext uri="{28A0092B-C50C-407E-A947-70E740481C1C}">
                <a14:useLocalDpi xmlns:a14="http://schemas.microsoft.com/office/drawing/2010/main" val="0"/>
              </a:ext>
            </a:extLst>
          </a:blip>
          <a:srcRect l="1799" t="507" r="2549" b="2193"/>
          <a:stretch/>
        </p:blipFill>
        <p:spPr>
          <a:xfrm>
            <a:off x="5174957" y="1148255"/>
            <a:ext cx="3145934" cy="2824557"/>
          </a:xfrm>
          <a:prstGeom prst="rect">
            <a:avLst/>
          </a:prstGeom>
        </p:spPr>
      </p:pic>
    </p:spTree>
    <p:extLst>
      <p:ext uri="{BB962C8B-B14F-4D97-AF65-F5344CB8AC3E}">
        <p14:creationId xmlns:p14="http://schemas.microsoft.com/office/powerpoint/2010/main" val="30961710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3508"/>
            <a:ext cx="8352118" cy="767011"/>
          </a:xfrm>
        </p:spPr>
        <p:txBody>
          <a:bodyPr>
            <a:normAutofit/>
          </a:bodyPr>
          <a:lstStyle/>
          <a:p>
            <a:r>
              <a:rPr lang="en-US" sz="4000" dirty="0" smtClean="0">
                <a:solidFill>
                  <a:schemeClr val="bg1">
                    <a:lumMod val="95000"/>
                  </a:schemeClr>
                </a:solidFill>
              </a:rPr>
              <a:t>Groundwater Terminology </a:t>
            </a:r>
            <a:endParaRPr lang="en-US" sz="4000" dirty="0">
              <a:solidFill>
                <a:schemeClr val="bg1">
                  <a:lumMod val="95000"/>
                </a:schemeClr>
              </a:solidFill>
            </a:endParaRPr>
          </a:p>
        </p:txBody>
      </p:sp>
      <p:sp>
        <p:nvSpPr>
          <p:cNvPr id="9" name="Content Placeholder 2"/>
          <p:cNvSpPr>
            <a:spLocks noGrp="1"/>
          </p:cNvSpPr>
          <p:nvPr>
            <p:ph idx="1"/>
          </p:nvPr>
        </p:nvSpPr>
        <p:spPr>
          <a:xfrm>
            <a:off x="764859" y="1148255"/>
            <a:ext cx="8379141" cy="1404922"/>
          </a:xfrm>
        </p:spPr>
        <p:txBody>
          <a:bodyPr>
            <a:noAutofit/>
          </a:bodyPr>
          <a:lstStyle/>
          <a:p>
            <a:r>
              <a:rPr lang="en-US" sz="2400" u="sng" dirty="0" smtClean="0">
                <a:solidFill>
                  <a:srgbClr val="F2F2F2"/>
                </a:solidFill>
              </a:rPr>
              <a:t>Drawdown:</a:t>
            </a:r>
            <a:r>
              <a:rPr lang="en-US" sz="2400" dirty="0" smtClean="0">
                <a:solidFill>
                  <a:srgbClr val="F2F2F2"/>
                </a:solidFill>
              </a:rPr>
              <a:t> change in hydraulic head caused by well pumping </a:t>
            </a:r>
          </a:p>
          <a:p>
            <a:r>
              <a:rPr lang="en-US" sz="2400" u="sng" dirty="0" smtClean="0">
                <a:solidFill>
                  <a:srgbClr val="F2F2F2"/>
                </a:solidFill>
              </a:rPr>
              <a:t>Cone of Depression</a:t>
            </a:r>
            <a:r>
              <a:rPr lang="en-US" sz="2400" dirty="0" smtClean="0">
                <a:solidFill>
                  <a:srgbClr val="F2F2F2"/>
                </a:solidFill>
              </a:rPr>
              <a:t>: cone-shaped lowering of water observed in an aquifer caused by drawdown  </a:t>
            </a:r>
          </a:p>
        </p:txBody>
      </p:sp>
      <p:sp>
        <p:nvSpPr>
          <p:cNvPr id="11" name="Content Placeholder 2"/>
          <p:cNvSpPr txBox="1">
            <a:spLocks/>
          </p:cNvSpPr>
          <p:nvPr/>
        </p:nvSpPr>
        <p:spPr>
          <a:xfrm>
            <a:off x="782139" y="1634572"/>
            <a:ext cx="8243634" cy="14049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F2F2F2"/>
              </a:solidFill>
            </a:endParaRPr>
          </a:p>
        </p:txBody>
      </p:sp>
      <p:pic>
        <p:nvPicPr>
          <p:cNvPr id="2" name="Picture 1"/>
          <p:cNvPicPr>
            <a:picLocks noChangeAspect="1"/>
          </p:cNvPicPr>
          <p:nvPr/>
        </p:nvPicPr>
        <p:blipFill>
          <a:blip r:embed="rId3"/>
          <a:stretch>
            <a:fillRect/>
          </a:stretch>
        </p:blipFill>
        <p:spPr>
          <a:xfrm>
            <a:off x="1028607" y="2527893"/>
            <a:ext cx="3957188" cy="2494026"/>
          </a:xfrm>
          <a:prstGeom prst="rect">
            <a:avLst/>
          </a:prstGeom>
        </p:spPr>
      </p:pic>
      <p:pic>
        <p:nvPicPr>
          <p:cNvPr id="4" name="Picture 3"/>
          <p:cNvPicPr>
            <a:picLocks noChangeAspect="1"/>
          </p:cNvPicPr>
          <p:nvPr/>
        </p:nvPicPr>
        <p:blipFill rotWithShape="1">
          <a:blip r:embed="rId4"/>
          <a:srcRect t="15175" b="10703"/>
          <a:stretch/>
        </p:blipFill>
        <p:spPr>
          <a:xfrm>
            <a:off x="5168942" y="2808468"/>
            <a:ext cx="3856831" cy="2027949"/>
          </a:xfrm>
          <a:prstGeom prst="rect">
            <a:avLst/>
          </a:prstGeom>
        </p:spPr>
      </p:pic>
    </p:spTree>
    <p:extLst>
      <p:ext uri="{BB962C8B-B14F-4D97-AF65-F5344CB8AC3E}">
        <p14:creationId xmlns:p14="http://schemas.microsoft.com/office/powerpoint/2010/main" val="29834072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sp>
        <p:nvSpPr>
          <p:cNvPr id="9" name="Content Placeholder 2"/>
          <p:cNvSpPr>
            <a:spLocks noGrp="1"/>
          </p:cNvSpPr>
          <p:nvPr>
            <p:ph idx="1"/>
          </p:nvPr>
        </p:nvSpPr>
        <p:spPr>
          <a:xfrm>
            <a:off x="1099597" y="996661"/>
            <a:ext cx="7615408" cy="1313356"/>
          </a:xfrm>
        </p:spPr>
        <p:txBody>
          <a:bodyPr>
            <a:noAutofit/>
          </a:bodyPr>
          <a:lstStyle/>
          <a:p>
            <a:r>
              <a:rPr lang="en-US" sz="2200" dirty="0" smtClean="0">
                <a:solidFill>
                  <a:schemeClr val="bg1">
                    <a:lumMod val="95000"/>
                  </a:schemeClr>
                </a:solidFill>
              </a:rPr>
              <a:t>Darcy: Made first systematic study of movement of water through a porous medium and the first to state the simple law describing GW flow  (1856)</a:t>
            </a:r>
            <a:endParaRPr lang="en-US" sz="1800" i="1" dirty="0" smtClean="0">
              <a:solidFill>
                <a:schemeClr val="bg1">
                  <a:lumMod val="95000"/>
                </a:schemeClr>
              </a:solidFill>
            </a:endParaRPr>
          </a:p>
          <a:p>
            <a:pPr marL="0" indent="0">
              <a:buNone/>
            </a:pPr>
            <a:endParaRPr lang="en-US" sz="2400" dirty="0" smtClean="0">
              <a:solidFill>
                <a:srgbClr val="F2F2F2"/>
              </a:solidFill>
            </a:endParaRPr>
          </a:p>
        </p:txBody>
      </p:sp>
      <p:grpSp>
        <p:nvGrpSpPr>
          <p:cNvPr id="16" name="Group 15"/>
          <p:cNvGrpSpPr/>
          <p:nvPr/>
        </p:nvGrpSpPr>
        <p:grpSpPr>
          <a:xfrm>
            <a:off x="1805976" y="2178729"/>
            <a:ext cx="5720005" cy="901292"/>
            <a:chOff x="1805976" y="2178729"/>
            <a:chExt cx="5720005" cy="901292"/>
          </a:xfrm>
        </p:grpSpPr>
        <p:sp>
          <p:nvSpPr>
            <p:cNvPr id="10" name="Content Placeholder 2"/>
            <p:cNvSpPr txBox="1">
              <a:spLocks/>
            </p:cNvSpPr>
            <p:nvPr/>
          </p:nvSpPr>
          <p:spPr>
            <a:xfrm>
              <a:off x="1805976" y="2310016"/>
              <a:ext cx="89635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K </a:t>
              </a:r>
            </a:p>
          </p:txBody>
        </p:sp>
        <p:sp>
          <p:nvSpPr>
            <p:cNvPr id="11" name="Content Placeholder 2"/>
            <p:cNvSpPr txBox="1">
              <a:spLocks/>
            </p:cNvSpPr>
            <p:nvPr/>
          </p:nvSpPr>
          <p:spPr>
            <a:xfrm>
              <a:off x="3053633" y="2178729"/>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Head Difference </a:t>
              </a:r>
            </a:p>
          </p:txBody>
        </p:sp>
        <p:sp>
          <p:nvSpPr>
            <p:cNvPr id="12" name="Content Placeholder 2"/>
            <p:cNvSpPr txBox="1">
              <a:spLocks/>
            </p:cNvSpPr>
            <p:nvPr/>
          </p:nvSpPr>
          <p:spPr>
            <a:xfrm>
              <a:off x="2543147" y="2566684"/>
              <a:ext cx="3760819"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Distance between Heads</a:t>
              </a:r>
            </a:p>
          </p:txBody>
        </p:sp>
        <p:cxnSp>
          <p:nvCxnSpPr>
            <p:cNvPr id="4" name="Straight Connector 3"/>
            <p:cNvCxnSpPr/>
            <p:nvPr/>
          </p:nvCxnSpPr>
          <p:spPr>
            <a:xfrm>
              <a:off x="2702328" y="2620720"/>
              <a:ext cx="294553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a:off x="5701910" y="2310015"/>
              <a:ext cx="18240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Area = </a:t>
              </a:r>
              <a:r>
                <a:rPr lang="en-US" sz="2400" dirty="0" err="1" smtClean="0">
                  <a:solidFill>
                    <a:srgbClr val="F2F2F2"/>
                  </a:solidFill>
                </a:rPr>
                <a:t>KiA</a:t>
              </a:r>
              <a:r>
                <a:rPr lang="en-US" sz="2400" dirty="0" smtClean="0">
                  <a:solidFill>
                    <a:srgbClr val="F2F2F2"/>
                  </a:solidFill>
                </a:rPr>
                <a:t> </a:t>
              </a:r>
            </a:p>
          </p:txBody>
        </p:sp>
      </p:grpSp>
      <p:sp>
        <p:nvSpPr>
          <p:cNvPr id="17" name="Content Placeholder 2"/>
          <p:cNvSpPr txBox="1">
            <a:spLocks/>
          </p:cNvSpPr>
          <p:nvPr/>
        </p:nvSpPr>
        <p:spPr>
          <a:xfrm>
            <a:off x="1860022" y="3570143"/>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Volumetric discharge  (L</a:t>
            </a:r>
            <a:r>
              <a:rPr lang="en-US" sz="2400" baseline="30000" dirty="0" smtClean="0">
                <a:solidFill>
                  <a:srgbClr val="F2F2F2"/>
                </a:solidFill>
              </a:rPr>
              <a:t>3</a:t>
            </a:r>
            <a:r>
              <a:rPr lang="en-US" sz="2400" dirty="0" smtClean="0">
                <a:solidFill>
                  <a:srgbClr val="F2F2F2"/>
                </a:solidFill>
              </a:rPr>
              <a:t>/t)</a:t>
            </a:r>
          </a:p>
          <a:p>
            <a:pPr marL="0" indent="0">
              <a:buNone/>
            </a:pPr>
            <a:r>
              <a:rPr lang="en-US" sz="2400" dirty="0" err="1" smtClean="0">
                <a:solidFill>
                  <a:srgbClr val="F2F2F2"/>
                </a:solidFill>
              </a:rPr>
              <a:t>i</a:t>
            </a:r>
            <a:r>
              <a:rPr lang="en-US" sz="2400" dirty="0" smtClean="0">
                <a:solidFill>
                  <a:srgbClr val="F2F2F2"/>
                </a:solidFill>
              </a:rPr>
              <a:t> = </a:t>
            </a:r>
            <a:r>
              <a:rPr lang="en-US" sz="2400" dirty="0">
                <a:solidFill>
                  <a:srgbClr val="F2F2F2"/>
                </a:solidFill>
              </a:rPr>
              <a:t>Hydraulic Gradient </a:t>
            </a:r>
            <a:r>
              <a:rPr lang="en-US" sz="2400" dirty="0" smtClean="0">
                <a:solidFill>
                  <a:srgbClr val="F2F2F2"/>
                </a:solidFill>
              </a:rPr>
              <a:t>(L/L)</a:t>
            </a:r>
          </a:p>
          <a:p>
            <a:pPr marL="0" indent="0">
              <a:buFont typeface="Arial"/>
              <a:buNone/>
            </a:pPr>
            <a:r>
              <a:rPr lang="en-US" sz="2400" dirty="0" smtClean="0">
                <a:solidFill>
                  <a:srgbClr val="F2F2F2"/>
                </a:solidFill>
              </a:rPr>
              <a:t>K = Hydraulic conductivity (L/t)</a:t>
            </a:r>
          </a:p>
          <a:p>
            <a:pPr marL="0" indent="0">
              <a:buFont typeface="Arial"/>
              <a:buNone/>
            </a:pPr>
            <a:endParaRPr lang="en-US" sz="2400" dirty="0" smtClean="0">
              <a:solidFill>
                <a:srgbClr val="F2F2F2"/>
              </a:solidFill>
            </a:endParaRPr>
          </a:p>
        </p:txBody>
      </p:sp>
    </p:spTree>
    <p:extLst>
      <p:ext uri="{BB962C8B-B14F-4D97-AF65-F5344CB8AC3E}">
        <p14:creationId xmlns:p14="http://schemas.microsoft.com/office/powerpoint/2010/main" val="33770914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pic>
        <p:nvPicPr>
          <p:cNvPr id="2" name="Picture 1" descr="Screen Shot 2016-02-21 at 11.0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471" y="1931767"/>
            <a:ext cx="7299895" cy="2877388"/>
          </a:xfrm>
          <a:prstGeom prst="rect">
            <a:avLst/>
          </a:prstGeom>
        </p:spPr>
      </p:pic>
      <p:grpSp>
        <p:nvGrpSpPr>
          <p:cNvPr id="9" name="Group 8"/>
          <p:cNvGrpSpPr/>
          <p:nvPr/>
        </p:nvGrpSpPr>
        <p:grpSpPr>
          <a:xfrm>
            <a:off x="2130257" y="908894"/>
            <a:ext cx="5720005" cy="901292"/>
            <a:chOff x="1805976" y="2178729"/>
            <a:chExt cx="5720005" cy="901292"/>
          </a:xfrm>
        </p:grpSpPr>
        <p:sp>
          <p:nvSpPr>
            <p:cNvPr id="10" name="Content Placeholder 2"/>
            <p:cNvSpPr txBox="1">
              <a:spLocks/>
            </p:cNvSpPr>
            <p:nvPr/>
          </p:nvSpPr>
          <p:spPr>
            <a:xfrm>
              <a:off x="1805976" y="2310016"/>
              <a:ext cx="89635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K </a:t>
              </a:r>
            </a:p>
          </p:txBody>
        </p:sp>
        <p:sp>
          <p:nvSpPr>
            <p:cNvPr id="11" name="Content Placeholder 2"/>
            <p:cNvSpPr txBox="1">
              <a:spLocks/>
            </p:cNvSpPr>
            <p:nvPr/>
          </p:nvSpPr>
          <p:spPr>
            <a:xfrm>
              <a:off x="3053633" y="2178729"/>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Head Difference </a:t>
              </a:r>
            </a:p>
          </p:txBody>
        </p:sp>
        <p:sp>
          <p:nvSpPr>
            <p:cNvPr id="12" name="Content Placeholder 2"/>
            <p:cNvSpPr txBox="1">
              <a:spLocks/>
            </p:cNvSpPr>
            <p:nvPr/>
          </p:nvSpPr>
          <p:spPr>
            <a:xfrm>
              <a:off x="2543147" y="2566684"/>
              <a:ext cx="3760819"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Distance between Heads</a:t>
              </a:r>
            </a:p>
          </p:txBody>
        </p:sp>
        <p:cxnSp>
          <p:nvCxnSpPr>
            <p:cNvPr id="13" name="Straight Connector 12"/>
            <p:cNvCxnSpPr/>
            <p:nvPr/>
          </p:nvCxnSpPr>
          <p:spPr>
            <a:xfrm>
              <a:off x="2702328" y="2620720"/>
              <a:ext cx="294553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5701910" y="2310015"/>
              <a:ext cx="18240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Area = </a:t>
              </a:r>
              <a:r>
                <a:rPr lang="en-US" sz="2400" dirty="0" err="1" smtClean="0">
                  <a:solidFill>
                    <a:srgbClr val="F2F2F2"/>
                  </a:solidFill>
                </a:rPr>
                <a:t>KiA</a:t>
              </a:r>
              <a:r>
                <a:rPr lang="en-US" sz="2400" dirty="0" smtClean="0">
                  <a:solidFill>
                    <a:srgbClr val="F2F2F2"/>
                  </a:solidFill>
                </a:rPr>
                <a:t> </a:t>
              </a:r>
            </a:p>
          </p:txBody>
        </p:sp>
      </p:grpSp>
    </p:spTree>
    <p:extLst>
      <p:ext uri="{BB962C8B-B14F-4D97-AF65-F5344CB8AC3E}">
        <p14:creationId xmlns:p14="http://schemas.microsoft.com/office/powerpoint/2010/main" val="1116671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The Water Budget </a:t>
            </a:r>
            <a:endParaRPr lang="en-US" sz="4000" dirty="0">
              <a:solidFill>
                <a:schemeClr val="bg1">
                  <a:lumMod val="95000"/>
                </a:schemeClr>
              </a:solidFill>
            </a:endParaRPr>
          </a:p>
        </p:txBody>
      </p:sp>
      <p:sp>
        <p:nvSpPr>
          <p:cNvPr id="11" name="Content Placeholder 2"/>
          <p:cNvSpPr>
            <a:spLocks noGrp="1"/>
          </p:cNvSpPr>
          <p:nvPr>
            <p:ph idx="1"/>
          </p:nvPr>
        </p:nvSpPr>
        <p:spPr>
          <a:xfrm>
            <a:off x="937459" y="1220046"/>
            <a:ext cx="2998680" cy="3533899"/>
          </a:xfrm>
        </p:spPr>
        <p:txBody>
          <a:bodyPr>
            <a:noAutofit/>
          </a:bodyPr>
          <a:lstStyle/>
          <a:p>
            <a:pPr>
              <a:spcBef>
                <a:spcPts val="0"/>
              </a:spcBef>
            </a:pPr>
            <a:r>
              <a:rPr lang="en-US" sz="2000" dirty="0" smtClean="0">
                <a:solidFill>
                  <a:srgbClr val="F2F2F2"/>
                </a:solidFill>
              </a:rPr>
              <a:t>The relationship between inputs and outputs of water through a region </a:t>
            </a:r>
          </a:p>
          <a:p>
            <a:pPr>
              <a:spcBef>
                <a:spcPts val="0"/>
              </a:spcBef>
            </a:pPr>
            <a:endParaRPr lang="en-US" sz="2000" dirty="0" smtClean="0">
              <a:solidFill>
                <a:srgbClr val="F2F2F2"/>
              </a:solidFill>
            </a:endParaRPr>
          </a:p>
          <a:p>
            <a:pPr>
              <a:spcBef>
                <a:spcPts val="0"/>
              </a:spcBef>
            </a:pPr>
            <a:r>
              <a:rPr lang="en-US" sz="2000" dirty="0" smtClean="0">
                <a:solidFill>
                  <a:srgbClr val="F2F2F2"/>
                </a:solidFill>
              </a:rPr>
              <a:t>Uses principles of conservation of mass in a closed system</a:t>
            </a:r>
          </a:p>
          <a:p>
            <a:pPr>
              <a:spcBef>
                <a:spcPts val="0"/>
              </a:spcBef>
            </a:pPr>
            <a:endParaRPr lang="en-US" sz="2000" dirty="0" smtClean="0">
              <a:solidFill>
                <a:srgbClr val="F2F2F2"/>
              </a:solidFill>
            </a:endParaRPr>
          </a:p>
          <a:p>
            <a:pPr>
              <a:spcBef>
                <a:spcPts val="0"/>
              </a:spcBef>
            </a:pPr>
            <a:r>
              <a:rPr lang="en-US" sz="2000" dirty="0" smtClean="0">
                <a:solidFill>
                  <a:srgbClr val="F2F2F2"/>
                </a:solidFill>
              </a:rPr>
              <a:t>Can help to manage a water supply </a:t>
            </a:r>
          </a:p>
          <a:p>
            <a:endParaRPr lang="en-US" sz="2000" dirty="0" smtClean="0">
              <a:solidFill>
                <a:srgbClr val="F2F2F2"/>
              </a:solidFill>
            </a:endParaRPr>
          </a:p>
        </p:txBody>
      </p:sp>
      <p:pic>
        <p:nvPicPr>
          <p:cNvPr id="12" name="Picture 11"/>
          <p:cNvPicPr>
            <a:picLocks noChangeAspect="1"/>
          </p:cNvPicPr>
          <p:nvPr/>
        </p:nvPicPr>
        <p:blipFill>
          <a:blip r:embed="rId4"/>
          <a:stretch>
            <a:fillRect/>
          </a:stretch>
        </p:blipFill>
        <p:spPr>
          <a:xfrm>
            <a:off x="4084766" y="1261750"/>
            <a:ext cx="4859938" cy="3492195"/>
          </a:xfrm>
          <a:prstGeom prst="rect">
            <a:avLst/>
          </a:prstGeom>
        </p:spPr>
      </p:pic>
    </p:spTree>
    <p:extLst>
      <p:ext uri="{BB962C8B-B14F-4D97-AF65-F5344CB8AC3E}">
        <p14:creationId xmlns:p14="http://schemas.microsoft.com/office/powerpoint/2010/main" val="3609428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grpSp>
        <p:nvGrpSpPr>
          <p:cNvPr id="9" name="Group 8"/>
          <p:cNvGrpSpPr/>
          <p:nvPr/>
        </p:nvGrpSpPr>
        <p:grpSpPr>
          <a:xfrm>
            <a:off x="2130257" y="908894"/>
            <a:ext cx="5720005" cy="901292"/>
            <a:chOff x="1805976" y="2178729"/>
            <a:chExt cx="5720005" cy="901292"/>
          </a:xfrm>
        </p:grpSpPr>
        <p:sp>
          <p:nvSpPr>
            <p:cNvPr id="10" name="Content Placeholder 2"/>
            <p:cNvSpPr txBox="1">
              <a:spLocks/>
            </p:cNvSpPr>
            <p:nvPr/>
          </p:nvSpPr>
          <p:spPr>
            <a:xfrm>
              <a:off x="1805976" y="2310016"/>
              <a:ext cx="89635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K </a:t>
              </a:r>
            </a:p>
          </p:txBody>
        </p:sp>
        <p:sp>
          <p:nvSpPr>
            <p:cNvPr id="11" name="Content Placeholder 2"/>
            <p:cNvSpPr txBox="1">
              <a:spLocks/>
            </p:cNvSpPr>
            <p:nvPr/>
          </p:nvSpPr>
          <p:spPr>
            <a:xfrm>
              <a:off x="3053633" y="2178729"/>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Head Difference </a:t>
              </a:r>
            </a:p>
          </p:txBody>
        </p:sp>
        <p:sp>
          <p:nvSpPr>
            <p:cNvPr id="12" name="Content Placeholder 2"/>
            <p:cNvSpPr txBox="1">
              <a:spLocks/>
            </p:cNvSpPr>
            <p:nvPr/>
          </p:nvSpPr>
          <p:spPr>
            <a:xfrm>
              <a:off x="2543147" y="2566684"/>
              <a:ext cx="3760819"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Distance between Heads</a:t>
              </a:r>
            </a:p>
          </p:txBody>
        </p:sp>
        <p:cxnSp>
          <p:nvCxnSpPr>
            <p:cNvPr id="13" name="Straight Connector 12"/>
            <p:cNvCxnSpPr/>
            <p:nvPr/>
          </p:nvCxnSpPr>
          <p:spPr>
            <a:xfrm>
              <a:off x="2702328" y="2620720"/>
              <a:ext cx="294553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5701910" y="2310015"/>
              <a:ext cx="18240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Area = </a:t>
              </a:r>
              <a:r>
                <a:rPr lang="en-US" sz="2400" dirty="0" err="1" smtClean="0">
                  <a:solidFill>
                    <a:srgbClr val="F2F2F2"/>
                  </a:solidFill>
                </a:rPr>
                <a:t>KiA</a:t>
              </a:r>
              <a:r>
                <a:rPr lang="en-US" sz="2400" dirty="0" smtClean="0">
                  <a:solidFill>
                    <a:srgbClr val="F2F2F2"/>
                  </a:solidFill>
                </a:rPr>
                <a:t> </a:t>
              </a:r>
            </a:p>
          </p:txBody>
        </p:sp>
      </p:grpSp>
      <p:pic>
        <p:nvPicPr>
          <p:cNvPr id="4" name="Picture 3" descr="Screen Shot 2016-02-21 at 11.21.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071" y="1810186"/>
            <a:ext cx="7400999" cy="3203896"/>
          </a:xfrm>
          <a:prstGeom prst="rect">
            <a:avLst/>
          </a:prstGeom>
        </p:spPr>
      </p:pic>
      <p:sp>
        <p:nvSpPr>
          <p:cNvPr id="2" name="TextBox 1"/>
          <p:cNvSpPr txBox="1"/>
          <p:nvPr/>
        </p:nvSpPr>
        <p:spPr>
          <a:xfrm>
            <a:off x="6282911" y="2066856"/>
            <a:ext cx="2080792" cy="461665"/>
          </a:xfrm>
          <a:prstGeom prst="rect">
            <a:avLst/>
          </a:prstGeom>
          <a:noFill/>
        </p:spPr>
        <p:txBody>
          <a:bodyPr wrap="square" rtlCol="0">
            <a:spAutoFit/>
          </a:bodyPr>
          <a:lstStyle/>
          <a:p>
            <a:r>
              <a:rPr lang="en-US" sz="2400" b="1" dirty="0" smtClean="0"/>
              <a:t>K = 0.01 cm/s </a:t>
            </a:r>
            <a:endParaRPr lang="en-US" sz="2400" b="1" dirty="0"/>
          </a:p>
        </p:txBody>
      </p:sp>
    </p:spTree>
    <p:extLst>
      <p:ext uri="{BB962C8B-B14F-4D97-AF65-F5344CB8AC3E}">
        <p14:creationId xmlns:p14="http://schemas.microsoft.com/office/powerpoint/2010/main" val="538809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1977529" y="162107"/>
            <a:ext cx="6156476" cy="1404922"/>
          </a:xfrm>
        </p:spPr>
        <p:txBody>
          <a:bodyPr>
            <a:noAutofit/>
          </a:bodyPr>
          <a:lstStyle/>
          <a:p>
            <a:pPr marL="0" indent="0">
              <a:buNone/>
            </a:pPr>
            <a:r>
              <a:rPr lang="en-US" sz="2800" dirty="0" smtClean="0">
                <a:solidFill>
                  <a:srgbClr val="F2F2F2"/>
                </a:solidFill>
              </a:rPr>
              <a:t>What is the discharge in this aquifer in cubic feet per year?</a:t>
            </a:r>
          </a:p>
          <a:p>
            <a:pPr marL="0" indent="0">
              <a:buNone/>
            </a:pPr>
            <a:endParaRPr lang="en-US" sz="2800" dirty="0">
              <a:solidFill>
                <a:srgbClr val="F2F2F2"/>
              </a:solidFill>
            </a:endParaRPr>
          </a:p>
          <a:p>
            <a:pPr marL="0" indent="0">
              <a:buNone/>
            </a:pPr>
            <a:r>
              <a:rPr lang="is-IS" sz="2800" dirty="0" smtClean="0">
                <a:solidFill>
                  <a:srgbClr val="F2F2F2"/>
                </a:solidFill>
              </a:rPr>
              <a:t>…Or what is the volume of water flowing through the aquifer area per year??</a:t>
            </a:r>
            <a:endParaRPr lang="en-US" sz="2800" dirty="0">
              <a:solidFill>
                <a:srgbClr val="F2F2F2"/>
              </a:solidFill>
            </a:endParaRPr>
          </a:p>
          <a:p>
            <a:pPr marL="0" indent="0">
              <a:buNone/>
            </a:pPr>
            <a:endParaRPr lang="en-US" sz="2400" dirty="0" smtClean="0">
              <a:solidFill>
                <a:srgbClr val="F2F2F2"/>
              </a:solidFill>
            </a:endParaRPr>
          </a:p>
          <a:p>
            <a:pPr marL="0" indent="0">
              <a:buNone/>
            </a:pPr>
            <a:r>
              <a:rPr lang="en-US" sz="2400" dirty="0" smtClean="0">
                <a:solidFill>
                  <a:srgbClr val="F2F2F2"/>
                </a:solidFill>
              </a:rPr>
              <a:t>Conversion Reminder: </a:t>
            </a:r>
          </a:p>
          <a:p>
            <a:pPr marL="0" indent="0">
              <a:buNone/>
            </a:pPr>
            <a:r>
              <a:rPr lang="en-US" sz="2400" dirty="0" smtClean="0">
                <a:solidFill>
                  <a:srgbClr val="F2F2F2"/>
                </a:solidFill>
              </a:rPr>
              <a:t>1 m = 100 cm </a:t>
            </a:r>
          </a:p>
          <a:p>
            <a:pPr marL="0" indent="0">
              <a:buNone/>
            </a:pPr>
            <a:r>
              <a:rPr lang="en-US" sz="2400" dirty="0" smtClean="0">
                <a:solidFill>
                  <a:srgbClr val="F2F2F2"/>
                </a:solidFill>
              </a:rPr>
              <a:t>1 </a:t>
            </a:r>
            <a:r>
              <a:rPr lang="en-US" sz="2400" dirty="0">
                <a:solidFill>
                  <a:srgbClr val="F2F2F2"/>
                </a:solidFill>
              </a:rPr>
              <a:t>m</a:t>
            </a:r>
            <a:r>
              <a:rPr lang="en-US" sz="2400" baseline="30000" dirty="0">
                <a:solidFill>
                  <a:srgbClr val="F2F2F2"/>
                </a:solidFill>
              </a:rPr>
              <a:t>3 </a:t>
            </a:r>
            <a:r>
              <a:rPr lang="en-US" sz="2400" dirty="0">
                <a:solidFill>
                  <a:srgbClr val="F2F2F2"/>
                </a:solidFill>
              </a:rPr>
              <a:t>= 35.3 ft</a:t>
            </a:r>
            <a:r>
              <a:rPr lang="en-US" sz="2400" baseline="30000" dirty="0">
                <a:solidFill>
                  <a:srgbClr val="F2F2F2"/>
                </a:solidFill>
              </a:rPr>
              <a:t>3</a:t>
            </a:r>
            <a:r>
              <a:rPr lang="en-US" sz="2400" dirty="0">
                <a:solidFill>
                  <a:srgbClr val="F2F2F2"/>
                </a:solidFill>
              </a:rPr>
              <a:t>  </a:t>
            </a:r>
          </a:p>
          <a:p>
            <a:pPr marL="0" indent="0">
              <a:buNone/>
            </a:pPr>
            <a:r>
              <a:rPr lang="en-US" sz="2400" dirty="0" smtClean="0">
                <a:solidFill>
                  <a:srgbClr val="F2F2F2"/>
                </a:solidFill>
              </a:rPr>
              <a:t> </a:t>
            </a:r>
          </a:p>
          <a:p>
            <a:pPr marL="0" indent="0">
              <a:buNone/>
            </a:pPr>
            <a:endParaRPr lang="en-US" sz="2400" dirty="0" smtClean="0">
              <a:solidFill>
                <a:srgbClr val="F2F2F2"/>
              </a:solidFill>
            </a:endParaRPr>
          </a:p>
        </p:txBody>
      </p:sp>
    </p:spTree>
    <p:extLst>
      <p:ext uri="{BB962C8B-B14F-4D97-AF65-F5344CB8AC3E}">
        <p14:creationId xmlns:p14="http://schemas.microsoft.com/office/powerpoint/2010/main" val="1835031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grpSp>
        <p:nvGrpSpPr>
          <p:cNvPr id="9" name="Group 8"/>
          <p:cNvGrpSpPr/>
          <p:nvPr/>
        </p:nvGrpSpPr>
        <p:grpSpPr>
          <a:xfrm>
            <a:off x="1062838" y="846203"/>
            <a:ext cx="5720005" cy="901292"/>
            <a:chOff x="1805976" y="2178729"/>
            <a:chExt cx="5720005" cy="901292"/>
          </a:xfrm>
        </p:grpSpPr>
        <p:sp>
          <p:nvSpPr>
            <p:cNvPr id="10" name="Content Placeholder 2"/>
            <p:cNvSpPr txBox="1">
              <a:spLocks/>
            </p:cNvSpPr>
            <p:nvPr/>
          </p:nvSpPr>
          <p:spPr>
            <a:xfrm>
              <a:off x="1805976" y="2310016"/>
              <a:ext cx="89635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K </a:t>
              </a:r>
            </a:p>
          </p:txBody>
        </p:sp>
        <p:sp>
          <p:nvSpPr>
            <p:cNvPr id="11" name="Content Placeholder 2"/>
            <p:cNvSpPr txBox="1">
              <a:spLocks/>
            </p:cNvSpPr>
            <p:nvPr/>
          </p:nvSpPr>
          <p:spPr>
            <a:xfrm>
              <a:off x="3053633" y="2178729"/>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Head Difference </a:t>
              </a:r>
            </a:p>
          </p:txBody>
        </p:sp>
        <p:sp>
          <p:nvSpPr>
            <p:cNvPr id="12" name="Content Placeholder 2"/>
            <p:cNvSpPr txBox="1">
              <a:spLocks/>
            </p:cNvSpPr>
            <p:nvPr/>
          </p:nvSpPr>
          <p:spPr>
            <a:xfrm>
              <a:off x="2543147" y="2566684"/>
              <a:ext cx="3760819"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Distance between Heads</a:t>
              </a:r>
            </a:p>
          </p:txBody>
        </p:sp>
        <p:cxnSp>
          <p:nvCxnSpPr>
            <p:cNvPr id="13" name="Straight Connector 12"/>
            <p:cNvCxnSpPr/>
            <p:nvPr/>
          </p:nvCxnSpPr>
          <p:spPr>
            <a:xfrm>
              <a:off x="2702328" y="2620720"/>
              <a:ext cx="294553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5701910" y="2310015"/>
              <a:ext cx="18240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Area = </a:t>
              </a:r>
              <a:r>
                <a:rPr lang="en-US" sz="2400" dirty="0" err="1" smtClean="0">
                  <a:solidFill>
                    <a:srgbClr val="F2F2F2"/>
                  </a:solidFill>
                </a:rPr>
                <a:t>KiA</a:t>
              </a:r>
              <a:r>
                <a:rPr lang="en-US" sz="2400" dirty="0" smtClean="0">
                  <a:solidFill>
                    <a:srgbClr val="F2F2F2"/>
                  </a:solidFill>
                </a:rPr>
                <a:t> </a:t>
              </a:r>
            </a:p>
          </p:txBody>
        </p:sp>
      </p:grpSp>
      <p:pic>
        <p:nvPicPr>
          <p:cNvPr id="4" name="Picture 3" descr="Screen Shot 2016-02-21 at 11.21.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071" y="1810186"/>
            <a:ext cx="7400999" cy="3203896"/>
          </a:xfrm>
          <a:prstGeom prst="rect">
            <a:avLst/>
          </a:prstGeom>
        </p:spPr>
      </p:pic>
      <p:sp>
        <p:nvSpPr>
          <p:cNvPr id="2" name="TextBox 1"/>
          <p:cNvSpPr txBox="1"/>
          <p:nvPr/>
        </p:nvSpPr>
        <p:spPr>
          <a:xfrm>
            <a:off x="6282911" y="2066856"/>
            <a:ext cx="2080792" cy="461665"/>
          </a:xfrm>
          <a:prstGeom prst="rect">
            <a:avLst/>
          </a:prstGeom>
          <a:noFill/>
        </p:spPr>
        <p:txBody>
          <a:bodyPr wrap="square" rtlCol="0">
            <a:spAutoFit/>
          </a:bodyPr>
          <a:lstStyle/>
          <a:p>
            <a:r>
              <a:rPr lang="en-US" sz="2400" b="1" dirty="0" smtClean="0"/>
              <a:t>K = 0.01 cm/s </a:t>
            </a:r>
            <a:endParaRPr lang="en-US" sz="2400" b="1" dirty="0"/>
          </a:p>
        </p:txBody>
      </p:sp>
      <p:sp>
        <p:nvSpPr>
          <p:cNvPr id="3" name="Rectangle 2"/>
          <p:cNvSpPr/>
          <p:nvPr/>
        </p:nvSpPr>
        <p:spPr>
          <a:xfrm>
            <a:off x="6858002" y="903473"/>
            <a:ext cx="1786068" cy="738664"/>
          </a:xfrm>
          <a:prstGeom prst="rect">
            <a:avLst/>
          </a:prstGeom>
        </p:spPr>
        <p:txBody>
          <a:bodyPr wrap="square">
            <a:spAutoFit/>
          </a:bodyPr>
          <a:lstStyle/>
          <a:p>
            <a:r>
              <a:rPr lang="en-US" sz="1400" dirty="0">
                <a:solidFill>
                  <a:srgbClr val="F2F2F2"/>
                </a:solidFill>
              </a:rPr>
              <a:t>Conversion Reminder: </a:t>
            </a:r>
          </a:p>
          <a:p>
            <a:pPr algn="ctr"/>
            <a:r>
              <a:rPr lang="en-US" sz="1400" dirty="0">
                <a:solidFill>
                  <a:srgbClr val="F2F2F2"/>
                </a:solidFill>
              </a:rPr>
              <a:t>1 m = 100 cm </a:t>
            </a:r>
          </a:p>
          <a:p>
            <a:pPr algn="ctr"/>
            <a:r>
              <a:rPr lang="en-US" sz="1400" dirty="0">
                <a:solidFill>
                  <a:srgbClr val="F2F2F2"/>
                </a:solidFill>
              </a:rPr>
              <a:t>1 m</a:t>
            </a:r>
            <a:r>
              <a:rPr lang="en-US" sz="1400" baseline="30000" dirty="0">
                <a:solidFill>
                  <a:srgbClr val="F2F2F2"/>
                </a:solidFill>
              </a:rPr>
              <a:t>3 </a:t>
            </a:r>
            <a:r>
              <a:rPr lang="en-US" sz="1400" dirty="0">
                <a:solidFill>
                  <a:srgbClr val="F2F2F2"/>
                </a:solidFill>
              </a:rPr>
              <a:t>= 35.3 ft</a:t>
            </a:r>
            <a:r>
              <a:rPr lang="en-US" sz="1400" baseline="30000" dirty="0">
                <a:solidFill>
                  <a:srgbClr val="F2F2F2"/>
                </a:solidFill>
              </a:rPr>
              <a:t>3</a:t>
            </a:r>
            <a:r>
              <a:rPr lang="en-US" sz="1400" dirty="0">
                <a:solidFill>
                  <a:srgbClr val="F2F2F2"/>
                </a:solidFill>
              </a:rPr>
              <a:t>  </a:t>
            </a:r>
          </a:p>
        </p:txBody>
      </p:sp>
    </p:spTree>
    <p:extLst>
      <p:ext uri="{BB962C8B-B14F-4D97-AF65-F5344CB8AC3E}">
        <p14:creationId xmlns:p14="http://schemas.microsoft.com/office/powerpoint/2010/main" val="17636232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grpSp>
        <p:nvGrpSpPr>
          <p:cNvPr id="9" name="Group 8"/>
          <p:cNvGrpSpPr/>
          <p:nvPr/>
        </p:nvGrpSpPr>
        <p:grpSpPr>
          <a:xfrm>
            <a:off x="908242" y="899185"/>
            <a:ext cx="4793664" cy="856965"/>
            <a:chOff x="1805976" y="2169020"/>
            <a:chExt cx="4793664" cy="856965"/>
          </a:xfrm>
        </p:grpSpPr>
        <p:sp>
          <p:nvSpPr>
            <p:cNvPr id="10" name="Content Placeholder 2"/>
            <p:cNvSpPr txBox="1">
              <a:spLocks/>
            </p:cNvSpPr>
            <p:nvPr/>
          </p:nvSpPr>
          <p:spPr>
            <a:xfrm>
              <a:off x="1805976" y="2310016"/>
              <a:ext cx="89635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solidFill>
                    <a:srgbClr val="F2F2F2"/>
                  </a:solidFill>
                </a:rPr>
                <a:t>Q = K </a:t>
              </a:r>
            </a:p>
          </p:txBody>
        </p:sp>
        <p:sp>
          <p:nvSpPr>
            <p:cNvPr id="11" name="Content Placeholder 2"/>
            <p:cNvSpPr txBox="1">
              <a:spLocks/>
            </p:cNvSpPr>
            <p:nvPr/>
          </p:nvSpPr>
          <p:spPr>
            <a:xfrm>
              <a:off x="2728560" y="2169020"/>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rgbClr val="F2F2F2"/>
                  </a:solidFill>
                </a:rPr>
                <a:t>Head Difference </a:t>
              </a:r>
            </a:p>
          </p:txBody>
        </p:sp>
        <p:sp>
          <p:nvSpPr>
            <p:cNvPr id="12" name="Content Placeholder 2"/>
            <p:cNvSpPr txBox="1">
              <a:spLocks/>
            </p:cNvSpPr>
            <p:nvPr/>
          </p:nvSpPr>
          <p:spPr>
            <a:xfrm>
              <a:off x="2381003" y="2512648"/>
              <a:ext cx="3760819"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rgbClr val="F2F2F2"/>
                  </a:solidFill>
                </a:rPr>
                <a:t>Distance between Heads</a:t>
              </a:r>
            </a:p>
          </p:txBody>
        </p:sp>
        <p:cxnSp>
          <p:nvCxnSpPr>
            <p:cNvPr id="13" name="Straight Connector 12"/>
            <p:cNvCxnSpPr/>
            <p:nvPr/>
          </p:nvCxnSpPr>
          <p:spPr>
            <a:xfrm>
              <a:off x="2540184" y="2566684"/>
              <a:ext cx="223538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4775569" y="2337033"/>
              <a:ext cx="18240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rgbClr val="F2F2F2"/>
                  </a:solidFill>
                </a:rPr>
                <a:t>Area = </a:t>
              </a:r>
              <a:r>
                <a:rPr lang="en-US" sz="1800" dirty="0" err="1" smtClean="0">
                  <a:solidFill>
                    <a:srgbClr val="F2F2F2"/>
                  </a:solidFill>
                </a:rPr>
                <a:t>KiA</a:t>
              </a:r>
              <a:r>
                <a:rPr lang="en-US" sz="1800" dirty="0" smtClean="0">
                  <a:solidFill>
                    <a:srgbClr val="F2F2F2"/>
                  </a:solidFill>
                </a:rPr>
                <a:t> </a:t>
              </a:r>
            </a:p>
          </p:txBody>
        </p:sp>
      </p:grpSp>
      <p:sp>
        <p:nvSpPr>
          <p:cNvPr id="16" name="Content Placeholder 2"/>
          <p:cNvSpPr txBox="1">
            <a:spLocks/>
          </p:cNvSpPr>
          <p:nvPr/>
        </p:nvSpPr>
        <p:spPr>
          <a:xfrm>
            <a:off x="1044939" y="2867680"/>
            <a:ext cx="202220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rgbClr val="F2F2F2"/>
                </a:solidFill>
              </a:rPr>
              <a:t>Q = </a:t>
            </a:r>
            <a:r>
              <a:rPr lang="en-US" sz="2400" dirty="0">
                <a:solidFill>
                  <a:srgbClr val="F2F2F2"/>
                </a:solidFill>
              </a:rPr>
              <a:t>0.01 cm/s </a:t>
            </a:r>
            <a:r>
              <a:rPr lang="en-US" sz="2400" dirty="0" smtClean="0">
                <a:solidFill>
                  <a:srgbClr val="F2F2F2"/>
                </a:solidFill>
              </a:rPr>
              <a:t> </a:t>
            </a:r>
          </a:p>
        </p:txBody>
      </p:sp>
      <p:sp>
        <p:nvSpPr>
          <p:cNvPr id="17" name="Content Placeholder 2"/>
          <p:cNvSpPr txBox="1">
            <a:spLocks/>
          </p:cNvSpPr>
          <p:nvPr/>
        </p:nvSpPr>
        <p:spPr>
          <a:xfrm>
            <a:off x="3305997" y="2736393"/>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(0.4 m – 0.21 m)</a:t>
            </a:r>
          </a:p>
        </p:txBody>
      </p:sp>
      <p:sp>
        <p:nvSpPr>
          <p:cNvPr id="18" name="Content Placeholder 2"/>
          <p:cNvSpPr txBox="1">
            <a:spLocks/>
          </p:cNvSpPr>
          <p:nvPr/>
        </p:nvSpPr>
        <p:spPr>
          <a:xfrm>
            <a:off x="3808885" y="3128149"/>
            <a:ext cx="119042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0.63 m</a:t>
            </a:r>
          </a:p>
        </p:txBody>
      </p:sp>
      <p:cxnSp>
        <p:nvCxnSpPr>
          <p:cNvPr id="19" name="Straight Connector 18"/>
          <p:cNvCxnSpPr/>
          <p:nvPr/>
        </p:nvCxnSpPr>
        <p:spPr>
          <a:xfrm>
            <a:off x="2954692" y="3178384"/>
            <a:ext cx="294553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Content Placeholder 2"/>
          <p:cNvSpPr txBox="1">
            <a:spLocks/>
          </p:cNvSpPr>
          <p:nvPr/>
        </p:nvSpPr>
        <p:spPr>
          <a:xfrm>
            <a:off x="5954274" y="2867679"/>
            <a:ext cx="23824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(6 cm x 0.75 cm) </a:t>
            </a:r>
          </a:p>
        </p:txBody>
      </p:sp>
      <p:sp>
        <p:nvSpPr>
          <p:cNvPr id="21" name="Content Placeholder 2"/>
          <p:cNvSpPr txBox="1">
            <a:spLocks/>
          </p:cNvSpPr>
          <p:nvPr/>
        </p:nvSpPr>
        <p:spPr>
          <a:xfrm>
            <a:off x="885758" y="1810186"/>
            <a:ext cx="1870615"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K = 0.01 cm/s  </a:t>
            </a:r>
          </a:p>
        </p:txBody>
      </p:sp>
      <p:sp>
        <p:nvSpPr>
          <p:cNvPr id="22" name="Content Placeholder 2"/>
          <p:cNvSpPr txBox="1">
            <a:spLocks/>
          </p:cNvSpPr>
          <p:nvPr/>
        </p:nvSpPr>
        <p:spPr>
          <a:xfrm>
            <a:off x="1197339" y="3824704"/>
            <a:ext cx="202220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rgbClr val="F2F2F2"/>
                </a:solidFill>
              </a:rPr>
              <a:t>Q = </a:t>
            </a:r>
            <a:r>
              <a:rPr lang="en-US" sz="2400" dirty="0">
                <a:solidFill>
                  <a:srgbClr val="F2F2F2"/>
                </a:solidFill>
              </a:rPr>
              <a:t>0.01 cm/s </a:t>
            </a:r>
            <a:r>
              <a:rPr lang="en-US" sz="2400" dirty="0" smtClean="0">
                <a:solidFill>
                  <a:srgbClr val="F2F2F2"/>
                </a:solidFill>
              </a:rPr>
              <a:t> </a:t>
            </a:r>
          </a:p>
        </p:txBody>
      </p:sp>
      <p:sp>
        <p:nvSpPr>
          <p:cNvPr id="23" name="Content Placeholder 2"/>
          <p:cNvSpPr txBox="1">
            <a:spLocks/>
          </p:cNvSpPr>
          <p:nvPr/>
        </p:nvSpPr>
        <p:spPr>
          <a:xfrm>
            <a:off x="3458397" y="3693417"/>
            <a:ext cx="24456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(0.19 m)</a:t>
            </a:r>
          </a:p>
        </p:txBody>
      </p:sp>
      <p:sp>
        <p:nvSpPr>
          <p:cNvPr id="24" name="Content Placeholder 2"/>
          <p:cNvSpPr txBox="1">
            <a:spLocks/>
          </p:cNvSpPr>
          <p:nvPr/>
        </p:nvSpPr>
        <p:spPr>
          <a:xfrm>
            <a:off x="3559708" y="4085173"/>
            <a:ext cx="1190422"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0.63 m</a:t>
            </a:r>
          </a:p>
        </p:txBody>
      </p:sp>
      <p:cxnSp>
        <p:nvCxnSpPr>
          <p:cNvPr id="25" name="Straight Connector 24"/>
          <p:cNvCxnSpPr/>
          <p:nvPr/>
        </p:nvCxnSpPr>
        <p:spPr>
          <a:xfrm>
            <a:off x="3107092" y="4135409"/>
            <a:ext cx="164303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Content Placeholder 2"/>
          <p:cNvSpPr txBox="1">
            <a:spLocks/>
          </p:cNvSpPr>
          <p:nvPr/>
        </p:nvSpPr>
        <p:spPr>
          <a:xfrm>
            <a:off x="4804176" y="3824703"/>
            <a:ext cx="2382406"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(4.5 cm</a:t>
            </a:r>
            <a:r>
              <a:rPr lang="en-US" sz="2400" baseline="30000" dirty="0" smtClean="0">
                <a:solidFill>
                  <a:srgbClr val="F2F2F2"/>
                </a:solidFill>
              </a:rPr>
              <a:t>2</a:t>
            </a:r>
            <a:r>
              <a:rPr lang="en-US" sz="2400" dirty="0" smtClean="0">
                <a:solidFill>
                  <a:srgbClr val="F2F2F2"/>
                </a:solidFill>
              </a:rPr>
              <a:t>) </a:t>
            </a:r>
          </a:p>
        </p:txBody>
      </p:sp>
      <p:sp>
        <p:nvSpPr>
          <p:cNvPr id="32" name="Content Placeholder 2"/>
          <p:cNvSpPr txBox="1">
            <a:spLocks/>
          </p:cNvSpPr>
          <p:nvPr/>
        </p:nvSpPr>
        <p:spPr>
          <a:xfrm>
            <a:off x="1197338" y="4598510"/>
            <a:ext cx="639620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rgbClr val="F2F2F2"/>
                </a:solidFill>
              </a:rPr>
              <a:t>Q = 0.013 cm</a:t>
            </a:r>
            <a:r>
              <a:rPr lang="en-US" sz="2400" baseline="30000" dirty="0" smtClean="0">
                <a:solidFill>
                  <a:srgbClr val="F2F2F2"/>
                </a:solidFill>
              </a:rPr>
              <a:t>3</a:t>
            </a:r>
            <a:r>
              <a:rPr lang="en-US" sz="2400" dirty="0" smtClean="0">
                <a:solidFill>
                  <a:srgbClr val="F2F2F2"/>
                </a:solidFill>
              </a:rPr>
              <a:t>/s or 1.3 x10</a:t>
            </a:r>
            <a:r>
              <a:rPr lang="en-US" sz="2400" baseline="30000" dirty="0" smtClean="0">
                <a:solidFill>
                  <a:srgbClr val="F2F2F2"/>
                </a:solidFill>
              </a:rPr>
              <a:t>-8</a:t>
            </a:r>
            <a:r>
              <a:rPr lang="en-US" sz="2400" dirty="0" smtClean="0">
                <a:solidFill>
                  <a:srgbClr val="F2F2F2"/>
                </a:solidFill>
              </a:rPr>
              <a:t> m</a:t>
            </a:r>
            <a:r>
              <a:rPr lang="en-US" sz="2400" baseline="30000" dirty="0" smtClean="0">
                <a:solidFill>
                  <a:srgbClr val="F2F2F2"/>
                </a:solidFill>
              </a:rPr>
              <a:t>3</a:t>
            </a:r>
            <a:r>
              <a:rPr lang="en-US" sz="2400" dirty="0" smtClean="0">
                <a:solidFill>
                  <a:srgbClr val="F2F2F2"/>
                </a:solidFill>
              </a:rPr>
              <a:t>/s   </a:t>
            </a:r>
          </a:p>
        </p:txBody>
      </p:sp>
      <p:pic>
        <p:nvPicPr>
          <p:cNvPr id="33" name="Picture 32" descr="Screen Shot 2016-02-21 at 11.21.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295" y="1040181"/>
            <a:ext cx="3450854" cy="1493876"/>
          </a:xfrm>
          <a:prstGeom prst="rect">
            <a:avLst/>
          </a:prstGeom>
        </p:spPr>
      </p:pic>
    </p:spTree>
    <p:extLst>
      <p:ext uri="{BB962C8B-B14F-4D97-AF65-F5344CB8AC3E}">
        <p14:creationId xmlns:p14="http://schemas.microsoft.com/office/powerpoint/2010/main" val="2038825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944272" y="2686099"/>
            <a:ext cx="7811268" cy="975911"/>
            <a:chOff x="944272" y="1013165"/>
            <a:chExt cx="7811268" cy="975911"/>
          </a:xfrm>
        </p:grpSpPr>
        <p:sp>
          <p:nvSpPr>
            <p:cNvPr id="9" name="Rectangle 8"/>
            <p:cNvSpPr/>
            <p:nvPr/>
          </p:nvSpPr>
          <p:spPr>
            <a:xfrm>
              <a:off x="944272" y="1013165"/>
              <a:ext cx="7811268"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651021053"/>
                </p:ext>
              </p:extLst>
            </p:nvPr>
          </p:nvGraphicFramePr>
          <p:xfrm>
            <a:off x="1441450" y="1106427"/>
            <a:ext cx="6856413" cy="668337"/>
          </p:xfrm>
          <a:graphic>
            <a:graphicData uri="http://schemas.openxmlformats.org/presentationml/2006/ole">
              <mc:AlternateContent xmlns:mc="http://schemas.openxmlformats.org/markup-compatibility/2006">
                <mc:Choice xmlns:v="urn:schemas-microsoft-com:vml" Requires="v">
                  <p:oleObj spid="_x0000_s8309" name="Equation" r:id="rId4" imgW="4559300" imgH="444500" progId="Equation.DSMT4">
                    <p:embed/>
                  </p:oleObj>
                </mc:Choice>
                <mc:Fallback>
                  <p:oleObj name="Equation" r:id="rId4" imgW="4559300" imgH="444500" progId="Equation.DSMT4">
                    <p:embed/>
                    <p:pic>
                      <p:nvPicPr>
                        <p:cNvPr id="0" name=""/>
                        <p:cNvPicPr/>
                        <p:nvPr/>
                      </p:nvPicPr>
                      <p:blipFill>
                        <a:blip r:embed="rId5"/>
                        <a:stretch>
                          <a:fillRect/>
                        </a:stretch>
                      </p:blipFill>
                      <p:spPr>
                        <a:xfrm>
                          <a:off x="1441450" y="1106427"/>
                          <a:ext cx="6856413" cy="668337"/>
                        </a:xfrm>
                        <a:prstGeom prst="rect">
                          <a:avLst/>
                        </a:prstGeom>
                      </p:spPr>
                    </p:pic>
                  </p:oleObj>
                </mc:Fallback>
              </mc:AlternateContent>
            </a:graphicData>
          </a:graphic>
        </p:graphicFrame>
      </p:grpSp>
      <p:sp>
        <p:nvSpPr>
          <p:cNvPr id="11" name="Content Placeholder 2"/>
          <p:cNvSpPr txBox="1">
            <a:spLocks/>
          </p:cNvSpPr>
          <p:nvPr/>
        </p:nvSpPr>
        <p:spPr>
          <a:xfrm>
            <a:off x="1043359" y="1567030"/>
            <a:ext cx="5496274"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1 m</a:t>
            </a:r>
            <a:r>
              <a:rPr lang="en-US" sz="2400" baseline="30000" dirty="0" smtClean="0">
                <a:solidFill>
                  <a:srgbClr val="F2F2F2"/>
                </a:solidFill>
              </a:rPr>
              <a:t>3 </a:t>
            </a:r>
            <a:r>
              <a:rPr lang="en-US" sz="2400" dirty="0" smtClean="0">
                <a:solidFill>
                  <a:srgbClr val="F2F2F2"/>
                </a:solidFill>
              </a:rPr>
              <a:t>= 35.3 ft</a:t>
            </a:r>
            <a:r>
              <a:rPr lang="en-US" sz="2400" baseline="30000" dirty="0" smtClean="0">
                <a:solidFill>
                  <a:srgbClr val="F2F2F2"/>
                </a:solidFill>
              </a:rPr>
              <a:t>3</a:t>
            </a:r>
            <a:r>
              <a:rPr lang="en-US" sz="2400" dirty="0" smtClean="0">
                <a:solidFill>
                  <a:srgbClr val="F2F2F2"/>
                </a:solidFill>
              </a:rPr>
              <a:t>  </a:t>
            </a:r>
          </a:p>
        </p:txBody>
      </p:sp>
      <p:sp>
        <p:nvSpPr>
          <p:cNvPr id="12" name="Content Placeholder 2"/>
          <p:cNvSpPr txBox="1">
            <a:spLocks/>
          </p:cNvSpPr>
          <p:nvPr/>
        </p:nvSpPr>
        <p:spPr>
          <a:xfrm>
            <a:off x="1047127" y="1053693"/>
            <a:ext cx="5496274"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Convert discharge to cubic feet per year</a:t>
            </a:r>
          </a:p>
        </p:txBody>
      </p:sp>
      <p:sp>
        <p:nvSpPr>
          <p:cNvPr id="13" name="Content Placeholder 2"/>
          <p:cNvSpPr txBox="1">
            <a:spLocks/>
          </p:cNvSpPr>
          <p:nvPr/>
        </p:nvSpPr>
        <p:spPr>
          <a:xfrm>
            <a:off x="1043359" y="2080367"/>
            <a:ext cx="5496274"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Q = 1.3x10</a:t>
            </a:r>
            <a:r>
              <a:rPr lang="en-US" sz="2400" baseline="30000" dirty="0" smtClean="0">
                <a:solidFill>
                  <a:srgbClr val="F2F2F2"/>
                </a:solidFill>
              </a:rPr>
              <a:t>-8</a:t>
            </a:r>
            <a:r>
              <a:rPr lang="en-US" sz="2400" dirty="0" smtClean="0">
                <a:solidFill>
                  <a:srgbClr val="F2F2F2"/>
                </a:solidFill>
              </a:rPr>
              <a:t> m</a:t>
            </a:r>
            <a:r>
              <a:rPr lang="en-US" sz="2400" baseline="30000" dirty="0" smtClean="0">
                <a:solidFill>
                  <a:srgbClr val="F2F2F2"/>
                </a:solidFill>
              </a:rPr>
              <a:t>3</a:t>
            </a:r>
            <a:r>
              <a:rPr lang="en-US" sz="2400" dirty="0" smtClean="0">
                <a:solidFill>
                  <a:srgbClr val="F2F2F2"/>
                </a:solidFill>
              </a:rPr>
              <a:t>/s</a:t>
            </a:r>
          </a:p>
        </p:txBody>
      </p:sp>
      <p:sp>
        <p:nvSpPr>
          <p:cNvPr id="14"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Darcy’s Law</a:t>
            </a:r>
            <a:endParaRPr lang="en-US" sz="4000" dirty="0">
              <a:solidFill>
                <a:schemeClr val="bg1">
                  <a:lumMod val="95000"/>
                </a:schemeClr>
              </a:solidFill>
            </a:endParaRPr>
          </a:p>
        </p:txBody>
      </p:sp>
    </p:spTree>
    <p:extLst>
      <p:ext uri="{BB962C8B-B14F-4D97-AF65-F5344CB8AC3E}">
        <p14:creationId xmlns:p14="http://schemas.microsoft.com/office/powerpoint/2010/main" val="25600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Screen Shot 2016-02-24 at 6.33.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205" y="762084"/>
            <a:ext cx="7169193" cy="4382034"/>
          </a:xfrm>
          <a:prstGeom prst="rect">
            <a:avLst/>
          </a:prstGeom>
        </p:spPr>
      </p:pic>
      <p:sp>
        <p:nvSpPr>
          <p:cNvPr id="9"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and HW Review</a:t>
            </a:r>
            <a:endParaRPr lang="en-US" sz="4000" dirty="0">
              <a:solidFill>
                <a:schemeClr val="bg1">
                  <a:lumMod val="95000"/>
                </a:schemeClr>
              </a:solidFill>
            </a:endParaRPr>
          </a:p>
        </p:txBody>
      </p:sp>
    </p:spTree>
    <p:extLst>
      <p:ext uri="{BB962C8B-B14F-4D97-AF65-F5344CB8AC3E}">
        <p14:creationId xmlns:p14="http://schemas.microsoft.com/office/powerpoint/2010/main" val="15303018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Equation Parameter</a:t>
            </a:r>
            <a:endParaRPr lang="en-US" sz="4000" dirty="0">
              <a:solidFill>
                <a:schemeClr val="bg1">
                  <a:lumMod val="95000"/>
                </a:schemeClr>
              </a:solidFill>
            </a:endParaRPr>
          </a:p>
        </p:txBody>
      </p:sp>
      <p:sp>
        <p:nvSpPr>
          <p:cNvPr id="17" name="Content Placeholder 2"/>
          <p:cNvSpPr txBox="1">
            <a:spLocks/>
          </p:cNvSpPr>
          <p:nvPr/>
        </p:nvSpPr>
        <p:spPr>
          <a:xfrm>
            <a:off x="1860022" y="2773119"/>
            <a:ext cx="6260471" cy="20326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solidFill>
                  <a:srgbClr val="F2F2F2"/>
                </a:solidFill>
              </a:rPr>
              <a:t>r</a:t>
            </a:r>
            <a:r>
              <a:rPr lang="en-US" sz="1800" dirty="0" smtClean="0">
                <a:solidFill>
                  <a:srgbClr val="F2F2F2"/>
                </a:solidFill>
              </a:rPr>
              <a:t> = radial distance from the pumping well to any distance (L)</a:t>
            </a:r>
          </a:p>
          <a:p>
            <a:pPr marL="0" indent="0">
              <a:buNone/>
            </a:pPr>
            <a:r>
              <a:rPr lang="en-US" sz="1800" dirty="0">
                <a:solidFill>
                  <a:srgbClr val="F2F2F2"/>
                </a:solidFill>
              </a:rPr>
              <a:t>S</a:t>
            </a:r>
            <a:r>
              <a:rPr lang="en-US" sz="1800" dirty="0" smtClean="0">
                <a:solidFill>
                  <a:srgbClr val="F2F2F2"/>
                </a:solidFill>
              </a:rPr>
              <a:t> = coefficient of storage (L</a:t>
            </a:r>
            <a:r>
              <a:rPr lang="en-US" sz="1800" baseline="30000" dirty="0" smtClean="0">
                <a:solidFill>
                  <a:srgbClr val="F2F2F2"/>
                </a:solidFill>
              </a:rPr>
              <a:t>3</a:t>
            </a:r>
            <a:r>
              <a:rPr lang="en-US" sz="1800" dirty="0" smtClean="0">
                <a:solidFill>
                  <a:srgbClr val="F2F2F2"/>
                </a:solidFill>
              </a:rPr>
              <a:t>/L</a:t>
            </a:r>
            <a:r>
              <a:rPr lang="en-US" sz="1800" baseline="30000" dirty="0" smtClean="0">
                <a:solidFill>
                  <a:srgbClr val="F2F2F2"/>
                </a:solidFill>
              </a:rPr>
              <a:t>3</a:t>
            </a:r>
            <a:r>
              <a:rPr lang="en-US" sz="1800" dirty="0" smtClean="0">
                <a:solidFill>
                  <a:srgbClr val="F2F2F2"/>
                </a:solidFill>
              </a:rPr>
              <a:t>)  </a:t>
            </a:r>
          </a:p>
          <a:p>
            <a:pPr marL="0" indent="0">
              <a:buNone/>
            </a:pPr>
            <a:r>
              <a:rPr lang="en-US" sz="1800" dirty="0">
                <a:solidFill>
                  <a:srgbClr val="F2F2F2"/>
                </a:solidFill>
              </a:rPr>
              <a:t>T = </a:t>
            </a:r>
            <a:r>
              <a:rPr lang="en-US" sz="1800" dirty="0" err="1">
                <a:solidFill>
                  <a:srgbClr val="F2F2F2"/>
                </a:solidFill>
              </a:rPr>
              <a:t>transmissivity</a:t>
            </a:r>
            <a:r>
              <a:rPr lang="en-US" sz="1800" dirty="0">
                <a:solidFill>
                  <a:srgbClr val="F2F2F2"/>
                </a:solidFill>
              </a:rPr>
              <a:t> of the aquifer (L</a:t>
            </a:r>
            <a:r>
              <a:rPr lang="en-US" sz="1800" baseline="30000" dirty="0">
                <a:solidFill>
                  <a:srgbClr val="F2F2F2"/>
                </a:solidFill>
              </a:rPr>
              <a:t>2</a:t>
            </a:r>
            <a:r>
              <a:rPr lang="en-US" sz="1800" dirty="0">
                <a:solidFill>
                  <a:srgbClr val="F2F2F2"/>
                </a:solidFill>
              </a:rPr>
              <a:t>/t)</a:t>
            </a:r>
          </a:p>
          <a:p>
            <a:pPr marL="0" indent="0">
              <a:buNone/>
            </a:pPr>
            <a:r>
              <a:rPr lang="en-US" sz="1800" dirty="0" smtClean="0">
                <a:solidFill>
                  <a:srgbClr val="F2F2F2"/>
                </a:solidFill>
              </a:rPr>
              <a:t>t = elapsed time since pumping began (t)</a:t>
            </a:r>
          </a:p>
          <a:p>
            <a:pPr marL="0" indent="0">
              <a:buNone/>
            </a:pPr>
            <a:r>
              <a:rPr lang="en-US" sz="1800" dirty="0" smtClean="0">
                <a:solidFill>
                  <a:srgbClr val="F2F2F2"/>
                </a:solidFill>
              </a:rPr>
              <a:t>u = </a:t>
            </a:r>
            <a:r>
              <a:rPr lang="en-US" sz="1800" dirty="0" err="1" smtClean="0">
                <a:solidFill>
                  <a:srgbClr val="F2F2F2"/>
                </a:solidFill>
              </a:rPr>
              <a:t>Theis</a:t>
            </a:r>
            <a:r>
              <a:rPr lang="en-US" sz="1800" dirty="0" smtClean="0">
                <a:solidFill>
                  <a:srgbClr val="F2F2F2"/>
                </a:solidFill>
              </a:rPr>
              <a:t> equation parameter (</a:t>
            </a:r>
            <a:r>
              <a:rPr lang="en-US" sz="1800" dirty="0" err="1" smtClean="0">
                <a:solidFill>
                  <a:srgbClr val="F2F2F2"/>
                </a:solidFill>
              </a:rPr>
              <a:t>unitless</a:t>
            </a:r>
            <a:r>
              <a:rPr lang="en-US" sz="1800" dirty="0" smtClean="0">
                <a:solidFill>
                  <a:srgbClr val="F2F2F2"/>
                </a:solidFill>
              </a:rPr>
              <a:t>)</a:t>
            </a:r>
            <a:endParaRPr lang="en-US" sz="1800" dirty="0">
              <a:solidFill>
                <a:srgbClr val="F2F2F2"/>
              </a:solidFill>
            </a:endParaRPr>
          </a:p>
        </p:txBody>
      </p:sp>
      <p:grpSp>
        <p:nvGrpSpPr>
          <p:cNvPr id="3" name="Group 2"/>
          <p:cNvGrpSpPr/>
          <p:nvPr/>
        </p:nvGrpSpPr>
        <p:grpSpPr>
          <a:xfrm>
            <a:off x="3783258" y="1242818"/>
            <a:ext cx="1480413" cy="1219599"/>
            <a:chOff x="2945537" y="1891242"/>
            <a:chExt cx="1480413" cy="1219599"/>
          </a:xfrm>
        </p:grpSpPr>
        <p:sp>
          <p:nvSpPr>
            <p:cNvPr id="19" name="Rectangle 18"/>
            <p:cNvSpPr/>
            <p:nvPr/>
          </p:nvSpPr>
          <p:spPr>
            <a:xfrm>
              <a:off x="2945537" y="1891242"/>
              <a:ext cx="1480413"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050326622"/>
                </p:ext>
              </p:extLst>
            </p:nvPr>
          </p:nvGraphicFramePr>
          <p:xfrm>
            <a:off x="3013097" y="1942292"/>
            <a:ext cx="1350963" cy="1089025"/>
          </p:xfrm>
          <a:graphic>
            <a:graphicData uri="http://schemas.openxmlformats.org/presentationml/2006/ole">
              <mc:AlternateContent xmlns:mc="http://schemas.openxmlformats.org/markup-compatibility/2006">
                <mc:Choice xmlns:v="urn:schemas-microsoft-com:vml" Requires="v">
                  <p:oleObj spid="_x0000_s19545" name="Equation" r:id="rId4" imgW="520700" imgH="419100" progId="Equation.DSMT4">
                    <p:embed/>
                  </p:oleObj>
                </mc:Choice>
                <mc:Fallback>
                  <p:oleObj name="Equation" r:id="rId4" imgW="520700" imgH="419100" progId="Equation.DSMT4">
                    <p:embed/>
                    <p:pic>
                      <p:nvPicPr>
                        <p:cNvPr id="0" name=""/>
                        <p:cNvPicPr/>
                        <p:nvPr/>
                      </p:nvPicPr>
                      <p:blipFill>
                        <a:blip r:embed="rId5"/>
                        <a:stretch>
                          <a:fillRect/>
                        </a:stretch>
                      </p:blipFill>
                      <p:spPr>
                        <a:xfrm>
                          <a:off x="3013097" y="1942292"/>
                          <a:ext cx="1350963" cy="1089025"/>
                        </a:xfrm>
                        <a:prstGeom prst="rect">
                          <a:avLst/>
                        </a:prstGeom>
                      </p:spPr>
                    </p:pic>
                  </p:oleObj>
                </mc:Fallback>
              </mc:AlternateContent>
            </a:graphicData>
          </a:graphic>
        </p:graphicFrame>
      </p:grpSp>
    </p:spTree>
    <p:extLst>
      <p:ext uri="{BB962C8B-B14F-4D97-AF65-F5344CB8AC3E}">
        <p14:creationId xmlns:p14="http://schemas.microsoft.com/office/powerpoint/2010/main" val="8579554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9" name="Rectangle 18"/>
          <p:cNvSpPr/>
          <p:nvPr/>
        </p:nvSpPr>
        <p:spPr>
          <a:xfrm>
            <a:off x="2945536" y="1891242"/>
            <a:ext cx="4364259"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Equation</a:t>
            </a:r>
            <a:endParaRPr lang="en-US" sz="4000" dirty="0">
              <a:solidFill>
                <a:schemeClr val="bg1">
                  <a:lumMod val="95000"/>
                </a:schemeClr>
              </a:solidFill>
            </a:endParaRPr>
          </a:p>
        </p:txBody>
      </p:sp>
      <p:sp>
        <p:nvSpPr>
          <p:cNvPr id="9" name="Content Placeholder 2"/>
          <p:cNvSpPr>
            <a:spLocks noGrp="1"/>
          </p:cNvSpPr>
          <p:nvPr>
            <p:ph idx="1"/>
          </p:nvPr>
        </p:nvSpPr>
        <p:spPr>
          <a:xfrm>
            <a:off x="1099597" y="996661"/>
            <a:ext cx="7615408" cy="1313356"/>
          </a:xfrm>
        </p:spPr>
        <p:txBody>
          <a:bodyPr>
            <a:noAutofit/>
          </a:bodyPr>
          <a:lstStyle/>
          <a:p>
            <a:r>
              <a:rPr lang="en-US" sz="2200" dirty="0" err="1" smtClean="0">
                <a:solidFill>
                  <a:schemeClr val="bg1">
                    <a:lumMod val="95000"/>
                  </a:schemeClr>
                </a:solidFill>
              </a:rPr>
              <a:t>Theis</a:t>
            </a:r>
            <a:r>
              <a:rPr lang="en-US" sz="2200" dirty="0" smtClean="0">
                <a:solidFill>
                  <a:schemeClr val="bg1">
                    <a:lumMod val="95000"/>
                  </a:schemeClr>
                </a:solidFill>
              </a:rPr>
              <a:t>: set of equations that describe the amount of drawdown created by a pumping well over a specific time period</a:t>
            </a:r>
            <a:endParaRPr lang="en-US" sz="1800" i="1" dirty="0" smtClean="0">
              <a:solidFill>
                <a:schemeClr val="bg1">
                  <a:lumMod val="95000"/>
                </a:schemeClr>
              </a:solidFill>
            </a:endParaRPr>
          </a:p>
          <a:p>
            <a:pPr marL="0" indent="0">
              <a:buNone/>
            </a:pPr>
            <a:endParaRPr lang="en-US" sz="2400" dirty="0" smtClean="0">
              <a:solidFill>
                <a:srgbClr val="F2F2F2"/>
              </a:solidFill>
            </a:endParaRPr>
          </a:p>
        </p:txBody>
      </p:sp>
      <p:sp>
        <p:nvSpPr>
          <p:cNvPr id="17" name="Content Placeholder 2"/>
          <p:cNvSpPr txBox="1">
            <a:spLocks/>
          </p:cNvSpPr>
          <p:nvPr/>
        </p:nvSpPr>
        <p:spPr>
          <a:xfrm>
            <a:off x="1860022" y="3110841"/>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solidFill>
                  <a:srgbClr val="F2F2F2"/>
                </a:solidFill>
              </a:rPr>
              <a:t>s = drawdown at any time and distance from a pumping well (L)</a:t>
            </a:r>
          </a:p>
          <a:p>
            <a:pPr marL="0" indent="0">
              <a:buFont typeface="Arial"/>
              <a:buNone/>
            </a:pPr>
            <a:r>
              <a:rPr lang="en-US" sz="1600" dirty="0">
                <a:solidFill>
                  <a:srgbClr val="F2F2F2"/>
                </a:solidFill>
              </a:rPr>
              <a:t>h</a:t>
            </a:r>
            <a:r>
              <a:rPr lang="en-US" sz="1600" baseline="-25000" dirty="0" smtClean="0">
                <a:solidFill>
                  <a:srgbClr val="F2F2F2"/>
                </a:solidFill>
              </a:rPr>
              <a:t>o</a:t>
            </a:r>
            <a:r>
              <a:rPr lang="en-US" sz="1600" dirty="0" smtClean="0">
                <a:solidFill>
                  <a:srgbClr val="F2F2F2"/>
                </a:solidFill>
              </a:rPr>
              <a:t> = initial hydraulic head before pumping</a:t>
            </a:r>
          </a:p>
          <a:p>
            <a:pPr marL="0" indent="0">
              <a:buFont typeface="Arial"/>
              <a:buNone/>
            </a:pPr>
            <a:r>
              <a:rPr lang="en-US" sz="1600" dirty="0">
                <a:solidFill>
                  <a:srgbClr val="F2F2F2"/>
                </a:solidFill>
              </a:rPr>
              <a:t>h</a:t>
            </a:r>
            <a:r>
              <a:rPr lang="en-US" sz="1600" dirty="0" smtClean="0">
                <a:solidFill>
                  <a:srgbClr val="F2F2F2"/>
                </a:solidFill>
              </a:rPr>
              <a:t> = hydraulic head at the same distance after some elapsed time </a:t>
            </a:r>
          </a:p>
          <a:p>
            <a:pPr marL="0" indent="0">
              <a:buNone/>
            </a:pPr>
            <a:r>
              <a:rPr lang="en-US" sz="1600" dirty="0" smtClean="0">
                <a:solidFill>
                  <a:srgbClr val="F2F2F2"/>
                </a:solidFill>
              </a:rPr>
              <a:t>Q = discharge from pumping well </a:t>
            </a:r>
            <a:r>
              <a:rPr lang="en-US" sz="1600" dirty="0">
                <a:solidFill>
                  <a:srgbClr val="F2F2F2"/>
                </a:solidFill>
              </a:rPr>
              <a:t>(L</a:t>
            </a:r>
            <a:r>
              <a:rPr lang="en-US" sz="1600" baseline="30000" dirty="0">
                <a:solidFill>
                  <a:srgbClr val="F2F2F2"/>
                </a:solidFill>
              </a:rPr>
              <a:t>3</a:t>
            </a:r>
            <a:r>
              <a:rPr lang="en-US" sz="1600" dirty="0">
                <a:solidFill>
                  <a:srgbClr val="F2F2F2"/>
                </a:solidFill>
              </a:rPr>
              <a:t>/t</a:t>
            </a:r>
            <a:r>
              <a:rPr lang="en-US" sz="1600" dirty="0" smtClean="0">
                <a:solidFill>
                  <a:srgbClr val="F2F2F2"/>
                </a:solidFill>
              </a:rPr>
              <a:t>)</a:t>
            </a:r>
          </a:p>
          <a:p>
            <a:pPr marL="0" indent="0">
              <a:buNone/>
            </a:pPr>
            <a:r>
              <a:rPr lang="en-US" sz="1600" dirty="0" smtClean="0">
                <a:solidFill>
                  <a:srgbClr val="F2F2F2"/>
                </a:solidFill>
              </a:rPr>
              <a:t>T = </a:t>
            </a:r>
            <a:r>
              <a:rPr lang="en-US" sz="1600" dirty="0" err="1">
                <a:solidFill>
                  <a:srgbClr val="F2F2F2"/>
                </a:solidFill>
              </a:rPr>
              <a:t>t</a:t>
            </a:r>
            <a:r>
              <a:rPr lang="en-US" sz="1600" dirty="0" err="1" smtClean="0">
                <a:solidFill>
                  <a:srgbClr val="F2F2F2"/>
                </a:solidFill>
              </a:rPr>
              <a:t>ransmissivity</a:t>
            </a:r>
            <a:r>
              <a:rPr lang="en-US" sz="1600" dirty="0" smtClean="0">
                <a:solidFill>
                  <a:srgbClr val="F2F2F2"/>
                </a:solidFill>
              </a:rPr>
              <a:t> of the aquifer (L</a:t>
            </a:r>
            <a:r>
              <a:rPr lang="en-US" sz="1600" baseline="30000" dirty="0" smtClean="0">
                <a:solidFill>
                  <a:srgbClr val="F2F2F2"/>
                </a:solidFill>
              </a:rPr>
              <a:t>2</a:t>
            </a:r>
            <a:r>
              <a:rPr lang="en-US" sz="1600" dirty="0" smtClean="0">
                <a:solidFill>
                  <a:srgbClr val="F2F2F2"/>
                </a:solidFill>
              </a:rPr>
              <a:t>/</a:t>
            </a:r>
            <a:r>
              <a:rPr lang="en-US" sz="1600" dirty="0">
                <a:solidFill>
                  <a:srgbClr val="F2F2F2"/>
                </a:solidFill>
              </a:rPr>
              <a:t>t</a:t>
            </a:r>
            <a:r>
              <a:rPr lang="en-US" sz="1600" dirty="0" smtClean="0">
                <a:solidFill>
                  <a:srgbClr val="F2F2F2"/>
                </a:solidFill>
              </a:rPr>
              <a:t>)</a:t>
            </a:r>
          </a:p>
          <a:p>
            <a:pPr marL="0" indent="0">
              <a:buNone/>
            </a:pPr>
            <a:r>
              <a:rPr lang="en-US" sz="1600" dirty="0" smtClean="0">
                <a:solidFill>
                  <a:srgbClr val="F2F2F2"/>
                </a:solidFill>
              </a:rPr>
              <a:t>u = </a:t>
            </a:r>
            <a:r>
              <a:rPr lang="en-US" sz="1600" dirty="0" err="1" smtClean="0">
                <a:solidFill>
                  <a:srgbClr val="F2F2F2"/>
                </a:solidFill>
              </a:rPr>
              <a:t>Theis</a:t>
            </a:r>
            <a:r>
              <a:rPr lang="en-US" sz="1600" dirty="0" smtClean="0">
                <a:solidFill>
                  <a:srgbClr val="F2F2F2"/>
                </a:solidFill>
              </a:rPr>
              <a:t> equation parameter </a:t>
            </a:r>
            <a:endParaRPr lang="en-US" sz="1600" dirty="0">
              <a:solidFill>
                <a:srgbClr val="F2F2F2"/>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22003370"/>
              </p:ext>
            </p:extLst>
          </p:nvPr>
        </p:nvGraphicFramePr>
        <p:xfrm>
          <a:off x="3074832" y="1891242"/>
          <a:ext cx="4054345" cy="1219600"/>
        </p:xfrm>
        <a:graphic>
          <a:graphicData uri="http://schemas.openxmlformats.org/presentationml/2006/ole">
            <mc:AlternateContent xmlns:mc="http://schemas.openxmlformats.org/markup-compatibility/2006">
              <mc:Choice xmlns:v="urn:schemas-microsoft-com:vml" Requires="v">
                <p:oleObj spid="_x0000_s18520" name="Equation" r:id="rId4" imgW="1562100" imgH="469900" progId="Equation.DSMT4">
                  <p:embed/>
                </p:oleObj>
              </mc:Choice>
              <mc:Fallback>
                <p:oleObj name="Equation" r:id="rId4" imgW="1562100" imgH="469900" progId="Equation.DSMT4">
                  <p:embed/>
                  <p:pic>
                    <p:nvPicPr>
                      <p:cNvPr id="0" name=""/>
                      <p:cNvPicPr/>
                      <p:nvPr/>
                    </p:nvPicPr>
                    <p:blipFill>
                      <a:blip r:embed="rId5"/>
                      <a:stretch>
                        <a:fillRect/>
                      </a:stretch>
                    </p:blipFill>
                    <p:spPr>
                      <a:xfrm>
                        <a:off x="3074832" y="1891242"/>
                        <a:ext cx="4054345" cy="1219600"/>
                      </a:xfrm>
                      <a:prstGeom prst="rect">
                        <a:avLst/>
                      </a:prstGeom>
                    </p:spPr>
                  </p:pic>
                </p:oleObj>
              </mc:Fallback>
            </mc:AlternateContent>
          </a:graphicData>
        </a:graphic>
      </p:graphicFrame>
    </p:spTree>
    <p:extLst>
      <p:ext uri="{BB962C8B-B14F-4D97-AF65-F5344CB8AC3E}">
        <p14:creationId xmlns:p14="http://schemas.microsoft.com/office/powerpoint/2010/main" val="3837819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Equation</a:t>
            </a:r>
            <a:endParaRPr lang="en-US" sz="4000" dirty="0">
              <a:solidFill>
                <a:schemeClr val="bg1">
                  <a:lumMod val="95000"/>
                </a:schemeClr>
              </a:solidFill>
            </a:endParaRPr>
          </a:p>
        </p:txBody>
      </p:sp>
      <p:sp>
        <p:nvSpPr>
          <p:cNvPr id="17" name="Content Placeholder 2"/>
          <p:cNvSpPr txBox="1">
            <a:spLocks/>
          </p:cNvSpPr>
          <p:nvPr/>
        </p:nvSpPr>
        <p:spPr>
          <a:xfrm>
            <a:off x="1860022" y="3029787"/>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solidFill>
                  <a:srgbClr val="F2F2F2"/>
                </a:solidFill>
              </a:rPr>
              <a:t>s = drawdown at any time and distance from a pumping well (L)</a:t>
            </a:r>
          </a:p>
          <a:p>
            <a:pPr marL="0" indent="0">
              <a:buFont typeface="Arial"/>
              <a:buNone/>
            </a:pPr>
            <a:r>
              <a:rPr lang="en-US" sz="1600" dirty="0">
                <a:solidFill>
                  <a:srgbClr val="F2F2F2"/>
                </a:solidFill>
              </a:rPr>
              <a:t>h</a:t>
            </a:r>
            <a:r>
              <a:rPr lang="en-US" sz="1600" baseline="-25000" dirty="0" smtClean="0">
                <a:solidFill>
                  <a:srgbClr val="F2F2F2"/>
                </a:solidFill>
              </a:rPr>
              <a:t>o</a:t>
            </a:r>
            <a:r>
              <a:rPr lang="en-US" sz="1600" dirty="0" smtClean="0">
                <a:solidFill>
                  <a:srgbClr val="F2F2F2"/>
                </a:solidFill>
              </a:rPr>
              <a:t> = initial hydraulic head before pumping</a:t>
            </a:r>
          </a:p>
          <a:p>
            <a:pPr marL="0" indent="0">
              <a:buFont typeface="Arial"/>
              <a:buNone/>
            </a:pPr>
            <a:r>
              <a:rPr lang="en-US" sz="1600" dirty="0">
                <a:solidFill>
                  <a:srgbClr val="F2F2F2"/>
                </a:solidFill>
              </a:rPr>
              <a:t>h</a:t>
            </a:r>
            <a:r>
              <a:rPr lang="en-US" sz="1600" dirty="0" smtClean="0">
                <a:solidFill>
                  <a:srgbClr val="F2F2F2"/>
                </a:solidFill>
              </a:rPr>
              <a:t> = hydraulic head at the same distance after some elapsed time </a:t>
            </a:r>
          </a:p>
          <a:p>
            <a:pPr marL="0" indent="0">
              <a:buNone/>
            </a:pPr>
            <a:r>
              <a:rPr lang="en-US" sz="1600" dirty="0" smtClean="0">
                <a:solidFill>
                  <a:srgbClr val="F2F2F2"/>
                </a:solidFill>
              </a:rPr>
              <a:t>Q = discharge from pumping well </a:t>
            </a:r>
            <a:r>
              <a:rPr lang="en-US" sz="1600" dirty="0">
                <a:solidFill>
                  <a:srgbClr val="F2F2F2"/>
                </a:solidFill>
              </a:rPr>
              <a:t>(L</a:t>
            </a:r>
            <a:r>
              <a:rPr lang="en-US" sz="1600" baseline="30000" dirty="0">
                <a:solidFill>
                  <a:srgbClr val="F2F2F2"/>
                </a:solidFill>
              </a:rPr>
              <a:t>3</a:t>
            </a:r>
            <a:r>
              <a:rPr lang="en-US" sz="1600" dirty="0">
                <a:solidFill>
                  <a:srgbClr val="F2F2F2"/>
                </a:solidFill>
              </a:rPr>
              <a:t>/t</a:t>
            </a:r>
            <a:r>
              <a:rPr lang="en-US" sz="1600" dirty="0" smtClean="0">
                <a:solidFill>
                  <a:srgbClr val="F2F2F2"/>
                </a:solidFill>
              </a:rPr>
              <a:t>)</a:t>
            </a:r>
          </a:p>
          <a:p>
            <a:pPr marL="0" indent="0">
              <a:buNone/>
            </a:pPr>
            <a:r>
              <a:rPr lang="en-US" sz="1600" dirty="0" smtClean="0">
                <a:solidFill>
                  <a:srgbClr val="F2F2F2"/>
                </a:solidFill>
              </a:rPr>
              <a:t>T = </a:t>
            </a:r>
            <a:r>
              <a:rPr lang="en-US" sz="1600" dirty="0" err="1">
                <a:solidFill>
                  <a:srgbClr val="F2F2F2"/>
                </a:solidFill>
              </a:rPr>
              <a:t>t</a:t>
            </a:r>
            <a:r>
              <a:rPr lang="en-US" sz="1600" dirty="0" err="1" smtClean="0">
                <a:solidFill>
                  <a:srgbClr val="F2F2F2"/>
                </a:solidFill>
              </a:rPr>
              <a:t>ransmissivity</a:t>
            </a:r>
            <a:r>
              <a:rPr lang="en-US" sz="1600" dirty="0" smtClean="0">
                <a:solidFill>
                  <a:srgbClr val="F2F2F2"/>
                </a:solidFill>
              </a:rPr>
              <a:t> of the aquifer (L</a:t>
            </a:r>
            <a:r>
              <a:rPr lang="en-US" sz="1600" baseline="30000" dirty="0" smtClean="0">
                <a:solidFill>
                  <a:srgbClr val="F2F2F2"/>
                </a:solidFill>
              </a:rPr>
              <a:t>2</a:t>
            </a:r>
            <a:r>
              <a:rPr lang="en-US" sz="1600" dirty="0" smtClean="0">
                <a:solidFill>
                  <a:srgbClr val="F2F2F2"/>
                </a:solidFill>
              </a:rPr>
              <a:t>/</a:t>
            </a:r>
            <a:r>
              <a:rPr lang="en-US" sz="1600" dirty="0">
                <a:solidFill>
                  <a:srgbClr val="F2F2F2"/>
                </a:solidFill>
              </a:rPr>
              <a:t>t</a:t>
            </a:r>
            <a:r>
              <a:rPr lang="en-US" sz="1600" dirty="0" smtClean="0">
                <a:solidFill>
                  <a:srgbClr val="F2F2F2"/>
                </a:solidFill>
              </a:rPr>
              <a:t>)</a:t>
            </a:r>
          </a:p>
          <a:p>
            <a:pPr marL="0" indent="0">
              <a:buNone/>
            </a:pPr>
            <a:r>
              <a:rPr lang="en-US" sz="1600" dirty="0" smtClean="0">
                <a:solidFill>
                  <a:srgbClr val="F2F2F2"/>
                </a:solidFill>
              </a:rPr>
              <a:t>u = </a:t>
            </a:r>
            <a:r>
              <a:rPr lang="en-US" sz="1600" dirty="0" err="1" smtClean="0">
                <a:solidFill>
                  <a:srgbClr val="F2F2F2"/>
                </a:solidFill>
              </a:rPr>
              <a:t>Theis</a:t>
            </a:r>
            <a:r>
              <a:rPr lang="en-US" sz="1600" dirty="0" smtClean="0">
                <a:solidFill>
                  <a:srgbClr val="F2F2F2"/>
                </a:solidFill>
              </a:rPr>
              <a:t> equation parameter </a:t>
            </a:r>
          </a:p>
          <a:p>
            <a:pPr marL="0" indent="0">
              <a:buNone/>
            </a:pPr>
            <a:r>
              <a:rPr lang="en-US" sz="1600" dirty="0">
                <a:solidFill>
                  <a:srgbClr val="F2F2F2"/>
                </a:solidFill>
              </a:rPr>
              <a:t>W(u) = </a:t>
            </a:r>
            <a:r>
              <a:rPr lang="en-US" sz="1600" dirty="0" err="1">
                <a:solidFill>
                  <a:srgbClr val="F2F2F2"/>
                </a:solidFill>
              </a:rPr>
              <a:t>Theis</a:t>
            </a:r>
            <a:r>
              <a:rPr lang="en-US" sz="1600" dirty="0">
                <a:solidFill>
                  <a:srgbClr val="F2F2F2"/>
                </a:solidFill>
              </a:rPr>
              <a:t> well function (</a:t>
            </a:r>
            <a:r>
              <a:rPr lang="en-US" sz="1600" dirty="0" err="1">
                <a:solidFill>
                  <a:srgbClr val="F2F2F2"/>
                </a:solidFill>
              </a:rPr>
              <a:t>unitless</a:t>
            </a:r>
            <a:r>
              <a:rPr lang="en-US" sz="1600" dirty="0">
                <a:solidFill>
                  <a:srgbClr val="F2F2F2"/>
                </a:solidFill>
              </a:rPr>
              <a:t>)   </a:t>
            </a:r>
          </a:p>
          <a:p>
            <a:pPr marL="0" indent="0">
              <a:buNone/>
            </a:pPr>
            <a:endParaRPr lang="en-US" sz="1600" dirty="0">
              <a:solidFill>
                <a:srgbClr val="F2F2F2"/>
              </a:solidFill>
            </a:endParaRPr>
          </a:p>
        </p:txBody>
      </p:sp>
      <p:grpSp>
        <p:nvGrpSpPr>
          <p:cNvPr id="3" name="Group 2"/>
          <p:cNvGrpSpPr/>
          <p:nvPr/>
        </p:nvGrpSpPr>
        <p:grpSpPr>
          <a:xfrm>
            <a:off x="1243070" y="1686712"/>
            <a:ext cx="7242237" cy="1219599"/>
            <a:chOff x="1243070" y="1891242"/>
            <a:chExt cx="7242237" cy="1219599"/>
          </a:xfrm>
        </p:grpSpPr>
        <p:sp>
          <p:nvSpPr>
            <p:cNvPr id="19" name="Rectangle 18"/>
            <p:cNvSpPr/>
            <p:nvPr/>
          </p:nvSpPr>
          <p:spPr>
            <a:xfrm>
              <a:off x="1243070" y="1891242"/>
              <a:ext cx="7242237"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436509305"/>
                </p:ext>
              </p:extLst>
            </p:nvPr>
          </p:nvGraphicFramePr>
          <p:xfrm>
            <a:off x="1499792" y="2103888"/>
            <a:ext cx="6766323" cy="832528"/>
          </p:xfrm>
          <a:graphic>
            <a:graphicData uri="http://schemas.openxmlformats.org/presentationml/2006/ole">
              <mc:AlternateContent xmlns:mc="http://schemas.openxmlformats.org/markup-compatibility/2006">
                <mc:Choice xmlns:v="urn:schemas-microsoft-com:vml" Requires="v">
                  <p:oleObj spid="_x0000_s20570" name="Equation" r:id="rId4" imgW="3822700" imgH="469900" progId="Equation.DSMT4">
                    <p:embed/>
                  </p:oleObj>
                </mc:Choice>
                <mc:Fallback>
                  <p:oleObj name="Equation" r:id="rId4" imgW="3822700" imgH="469900" progId="Equation.DSMT4">
                    <p:embed/>
                    <p:pic>
                      <p:nvPicPr>
                        <p:cNvPr id="0" name=""/>
                        <p:cNvPicPr/>
                        <p:nvPr/>
                      </p:nvPicPr>
                      <p:blipFill>
                        <a:blip r:embed="rId5"/>
                        <a:stretch>
                          <a:fillRect/>
                        </a:stretch>
                      </p:blipFill>
                      <p:spPr>
                        <a:xfrm>
                          <a:off x="1499792" y="2103888"/>
                          <a:ext cx="6766323" cy="832528"/>
                        </a:xfrm>
                        <a:prstGeom prst="rect">
                          <a:avLst/>
                        </a:prstGeom>
                      </p:spPr>
                    </p:pic>
                  </p:oleObj>
                </mc:Fallback>
              </mc:AlternateContent>
            </a:graphicData>
          </a:graphic>
        </p:graphicFrame>
      </p:grpSp>
      <p:sp>
        <p:nvSpPr>
          <p:cNvPr id="12" name="Content Placeholder 2"/>
          <p:cNvSpPr>
            <a:spLocks noGrp="1"/>
          </p:cNvSpPr>
          <p:nvPr>
            <p:ph idx="1"/>
          </p:nvPr>
        </p:nvSpPr>
        <p:spPr>
          <a:xfrm>
            <a:off x="3242793" y="748105"/>
            <a:ext cx="5901207" cy="1404922"/>
          </a:xfrm>
        </p:spPr>
        <p:txBody>
          <a:bodyPr>
            <a:noAutofit/>
          </a:bodyPr>
          <a:lstStyle/>
          <a:p>
            <a:pPr marL="0" indent="0">
              <a:buNone/>
            </a:pPr>
            <a:r>
              <a:rPr lang="en-US" sz="1800" dirty="0" smtClean="0">
                <a:solidFill>
                  <a:srgbClr val="F2F2F2"/>
                </a:solidFill>
              </a:rPr>
              <a:t>We can solve for integral using this expansion = W(u)</a:t>
            </a:r>
            <a:endParaRPr lang="en-US" sz="1600" dirty="0" smtClean="0">
              <a:solidFill>
                <a:srgbClr val="F2F2F2"/>
              </a:solidFill>
            </a:endParaRPr>
          </a:p>
        </p:txBody>
      </p:sp>
      <p:sp>
        <p:nvSpPr>
          <p:cNvPr id="10" name="Right Brace 9"/>
          <p:cNvSpPr/>
          <p:nvPr/>
        </p:nvSpPr>
        <p:spPr>
          <a:xfrm rot="5400000">
            <a:off x="5506004" y="-1119321"/>
            <a:ext cx="536694" cy="4982024"/>
          </a:xfrm>
          <a:prstGeom prst="rightBrace">
            <a:avLst>
              <a:gd name="adj1" fmla="val 5036"/>
              <a:gd name="adj2" fmla="val 50000"/>
            </a:avLst>
          </a:prstGeom>
          <a:ln w="41275">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11135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4">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Equation</a:t>
            </a:r>
            <a:endParaRPr lang="en-US" sz="4000" dirty="0">
              <a:solidFill>
                <a:schemeClr val="bg1">
                  <a:lumMod val="95000"/>
                </a:schemeClr>
              </a:solidFill>
            </a:endParaRPr>
          </a:p>
        </p:txBody>
      </p:sp>
      <p:grpSp>
        <p:nvGrpSpPr>
          <p:cNvPr id="3" name="Group 2"/>
          <p:cNvGrpSpPr/>
          <p:nvPr/>
        </p:nvGrpSpPr>
        <p:grpSpPr>
          <a:xfrm>
            <a:off x="1040395" y="1107676"/>
            <a:ext cx="5168402" cy="1219599"/>
            <a:chOff x="1040395" y="1717476"/>
            <a:chExt cx="5168402" cy="1219599"/>
          </a:xfrm>
        </p:grpSpPr>
        <p:sp>
          <p:nvSpPr>
            <p:cNvPr id="19" name="Rectangle 18"/>
            <p:cNvSpPr/>
            <p:nvPr/>
          </p:nvSpPr>
          <p:spPr>
            <a:xfrm>
              <a:off x="1040395" y="1717476"/>
              <a:ext cx="5168402"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815923594"/>
                </p:ext>
              </p:extLst>
            </p:nvPr>
          </p:nvGraphicFramePr>
          <p:xfrm>
            <a:off x="1152431" y="1914514"/>
            <a:ext cx="4921250" cy="833437"/>
          </p:xfrm>
          <a:graphic>
            <a:graphicData uri="http://schemas.openxmlformats.org/presentationml/2006/ole">
              <mc:AlternateContent xmlns:mc="http://schemas.openxmlformats.org/markup-compatibility/2006">
                <mc:Choice xmlns:v="urn:schemas-microsoft-com:vml" Requires="v">
                  <p:oleObj spid="_x0000_s21592" name="Equation" r:id="rId5" imgW="2781300" imgH="469900" progId="Equation.DSMT4">
                    <p:embed/>
                  </p:oleObj>
                </mc:Choice>
                <mc:Fallback>
                  <p:oleObj name="Equation" r:id="rId5" imgW="2781300" imgH="469900" progId="Equation.DSMT4">
                    <p:embed/>
                    <p:pic>
                      <p:nvPicPr>
                        <p:cNvPr id="0" name=""/>
                        <p:cNvPicPr/>
                        <p:nvPr/>
                      </p:nvPicPr>
                      <p:blipFill>
                        <a:blip r:embed="rId6"/>
                        <a:stretch>
                          <a:fillRect/>
                        </a:stretch>
                      </p:blipFill>
                      <p:spPr>
                        <a:xfrm>
                          <a:off x="1152431" y="1914514"/>
                          <a:ext cx="4921250" cy="833437"/>
                        </a:xfrm>
                        <a:prstGeom prst="rect">
                          <a:avLst/>
                        </a:prstGeom>
                      </p:spPr>
                    </p:pic>
                  </p:oleObj>
                </mc:Fallback>
              </mc:AlternateContent>
            </a:graphicData>
          </a:graphic>
        </p:graphicFrame>
      </p:grpSp>
      <p:cxnSp>
        <p:nvCxnSpPr>
          <p:cNvPr id="4" name="Straight Arrow Connector 3"/>
          <p:cNvCxnSpPr/>
          <p:nvPr/>
        </p:nvCxnSpPr>
        <p:spPr>
          <a:xfrm flipH="1">
            <a:off x="5499236" y="1458957"/>
            <a:ext cx="2324002" cy="540355"/>
          </a:xfrm>
          <a:prstGeom prst="straightConnector1">
            <a:avLst/>
          </a:prstGeom>
          <a:ln w="38100">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233396" y="833160"/>
            <a:ext cx="1738331" cy="646331"/>
          </a:xfrm>
          <a:prstGeom prst="rect">
            <a:avLst/>
          </a:prstGeom>
        </p:spPr>
        <p:txBody>
          <a:bodyPr wrap="square">
            <a:spAutoFit/>
          </a:bodyPr>
          <a:lstStyle/>
          <a:p>
            <a:r>
              <a:rPr lang="en-US" dirty="0" smtClean="0">
                <a:solidFill>
                  <a:srgbClr val="F2F2F2"/>
                </a:solidFill>
              </a:rPr>
              <a:t>What does this mean????</a:t>
            </a:r>
            <a:endParaRPr lang="en-US" dirty="0">
              <a:solidFill>
                <a:srgbClr val="F2F2F2"/>
              </a:solidFill>
            </a:endParaRPr>
          </a:p>
        </p:txBody>
      </p:sp>
      <p:sp>
        <p:nvSpPr>
          <p:cNvPr id="16" name="Rectangle 15"/>
          <p:cNvSpPr/>
          <p:nvPr/>
        </p:nvSpPr>
        <p:spPr>
          <a:xfrm>
            <a:off x="2791841" y="2327275"/>
            <a:ext cx="1105620" cy="369332"/>
          </a:xfrm>
          <a:prstGeom prst="rect">
            <a:avLst/>
          </a:prstGeom>
        </p:spPr>
        <p:txBody>
          <a:bodyPr wrap="square">
            <a:spAutoFit/>
          </a:bodyPr>
          <a:lstStyle/>
          <a:p>
            <a:r>
              <a:rPr lang="en-US" dirty="0" smtClean="0">
                <a:solidFill>
                  <a:srgbClr val="F2F2F2"/>
                </a:solidFill>
              </a:rPr>
              <a:t>2*(1*2) +</a:t>
            </a:r>
            <a:endParaRPr lang="en-US" dirty="0">
              <a:solidFill>
                <a:srgbClr val="F2F2F2"/>
              </a:solidFill>
            </a:endParaRPr>
          </a:p>
        </p:txBody>
      </p:sp>
      <p:sp>
        <p:nvSpPr>
          <p:cNvPr id="18" name="Rectangle 17"/>
          <p:cNvSpPr/>
          <p:nvPr/>
        </p:nvSpPr>
        <p:spPr>
          <a:xfrm>
            <a:off x="3816389" y="2327275"/>
            <a:ext cx="1450813" cy="369332"/>
          </a:xfrm>
          <a:prstGeom prst="rect">
            <a:avLst/>
          </a:prstGeom>
        </p:spPr>
        <p:txBody>
          <a:bodyPr wrap="square">
            <a:spAutoFit/>
          </a:bodyPr>
          <a:lstStyle/>
          <a:p>
            <a:r>
              <a:rPr lang="en-US" dirty="0">
                <a:solidFill>
                  <a:srgbClr val="F2F2F2"/>
                </a:solidFill>
              </a:rPr>
              <a:t>3</a:t>
            </a:r>
            <a:r>
              <a:rPr lang="en-US" dirty="0" smtClean="0">
                <a:solidFill>
                  <a:srgbClr val="F2F2F2"/>
                </a:solidFill>
              </a:rPr>
              <a:t>*(1*2*3) -</a:t>
            </a:r>
            <a:endParaRPr lang="en-US" dirty="0">
              <a:solidFill>
                <a:srgbClr val="F2F2F2"/>
              </a:solidFill>
            </a:endParaRPr>
          </a:p>
        </p:txBody>
      </p:sp>
      <p:sp>
        <p:nvSpPr>
          <p:cNvPr id="20" name="Rectangle 19"/>
          <p:cNvSpPr/>
          <p:nvPr/>
        </p:nvSpPr>
        <p:spPr>
          <a:xfrm>
            <a:off x="4983455" y="2327275"/>
            <a:ext cx="1450813" cy="369332"/>
          </a:xfrm>
          <a:prstGeom prst="rect">
            <a:avLst/>
          </a:prstGeom>
        </p:spPr>
        <p:txBody>
          <a:bodyPr wrap="square">
            <a:spAutoFit/>
          </a:bodyPr>
          <a:lstStyle/>
          <a:p>
            <a:r>
              <a:rPr lang="en-US" dirty="0" smtClean="0">
                <a:solidFill>
                  <a:srgbClr val="F2F2F2"/>
                </a:solidFill>
              </a:rPr>
              <a:t>4*(1*2*3*4)</a:t>
            </a:r>
            <a:endParaRPr lang="en-US" dirty="0">
              <a:solidFill>
                <a:srgbClr val="F2F2F2"/>
              </a:solidFill>
            </a:endParaRPr>
          </a:p>
        </p:txBody>
      </p:sp>
    </p:spTree>
    <p:extLst>
      <p:ext uri="{BB962C8B-B14F-4D97-AF65-F5344CB8AC3E}">
        <p14:creationId xmlns:p14="http://schemas.microsoft.com/office/powerpoint/2010/main" val="36534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The Water Budget </a:t>
            </a:r>
            <a:endParaRPr lang="en-US" sz="4000" dirty="0">
              <a:solidFill>
                <a:schemeClr val="bg1">
                  <a:lumMod val="95000"/>
                </a:schemeClr>
              </a:solidFill>
            </a:endParaRPr>
          </a:p>
        </p:txBody>
      </p:sp>
      <p:sp>
        <p:nvSpPr>
          <p:cNvPr id="11" name="Content Placeholder 2"/>
          <p:cNvSpPr>
            <a:spLocks noGrp="1"/>
          </p:cNvSpPr>
          <p:nvPr>
            <p:ph idx="1"/>
          </p:nvPr>
        </p:nvSpPr>
        <p:spPr>
          <a:xfrm>
            <a:off x="1086086" y="1059117"/>
            <a:ext cx="7899152" cy="3533899"/>
          </a:xfrm>
        </p:spPr>
        <p:txBody>
          <a:bodyPr>
            <a:noAutofit/>
          </a:bodyPr>
          <a:lstStyle/>
          <a:p>
            <a:r>
              <a:rPr lang="en-US" sz="2400" dirty="0" smtClean="0">
                <a:solidFill>
                  <a:srgbClr val="F2F2F2"/>
                </a:solidFill>
              </a:rPr>
              <a:t>Can be calculated for any domain:</a:t>
            </a:r>
          </a:p>
          <a:p>
            <a:pPr lvl="1"/>
            <a:r>
              <a:rPr lang="en-US" sz="2000" dirty="0" smtClean="0">
                <a:solidFill>
                  <a:srgbClr val="F2F2F2"/>
                </a:solidFill>
              </a:rPr>
              <a:t>Atmosphere</a:t>
            </a:r>
          </a:p>
          <a:p>
            <a:pPr lvl="1"/>
            <a:r>
              <a:rPr lang="en-US" sz="2000" dirty="0" smtClean="0">
                <a:solidFill>
                  <a:srgbClr val="F2F2F2"/>
                </a:solidFill>
              </a:rPr>
              <a:t>Ocean </a:t>
            </a:r>
          </a:p>
          <a:p>
            <a:pPr lvl="1"/>
            <a:r>
              <a:rPr lang="en-US" sz="2000" dirty="0" smtClean="0">
                <a:solidFill>
                  <a:srgbClr val="F2F2F2"/>
                </a:solidFill>
              </a:rPr>
              <a:t>Continent</a:t>
            </a:r>
          </a:p>
          <a:p>
            <a:pPr lvl="1"/>
            <a:r>
              <a:rPr lang="en-US" sz="2000" dirty="0" smtClean="0">
                <a:solidFill>
                  <a:srgbClr val="F2F2F2"/>
                </a:solidFill>
              </a:rPr>
              <a:t>Watershed: MOST TYPICAL </a:t>
            </a:r>
          </a:p>
          <a:p>
            <a:pPr lvl="1"/>
            <a:r>
              <a:rPr lang="en-US" sz="2000" dirty="0" smtClean="0">
                <a:solidFill>
                  <a:srgbClr val="F2F2F2"/>
                </a:solidFill>
              </a:rPr>
              <a:t>Stream segment </a:t>
            </a:r>
          </a:p>
          <a:p>
            <a:pPr lvl="1"/>
            <a:r>
              <a:rPr lang="en-US" sz="2000" dirty="0" smtClean="0">
                <a:solidFill>
                  <a:srgbClr val="F2F2F2"/>
                </a:solidFill>
              </a:rPr>
              <a:t>Lake</a:t>
            </a:r>
          </a:p>
          <a:p>
            <a:pPr lvl="1"/>
            <a:r>
              <a:rPr lang="en-US" sz="2000" dirty="0" smtClean="0">
                <a:solidFill>
                  <a:srgbClr val="F2F2F2"/>
                </a:solidFill>
              </a:rPr>
              <a:t>Geopolitical entities (state, country, etc.) </a:t>
            </a:r>
          </a:p>
        </p:txBody>
      </p:sp>
    </p:spTree>
    <p:extLst>
      <p:ext uri="{BB962C8B-B14F-4D97-AF65-F5344CB8AC3E}">
        <p14:creationId xmlns:p14="http://schemas.microsoft.com/office/powerpoint/2010/main" val="7382256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791884" y="-1"/>
            <a:ext cx="8352118" cy="767011"/>
          </a:xfrm>
        </p:spPr>
        <p:txBody>
          <a:bodyPr>
            <a:normAutofit/>
          </a:bodyPr>
          <a:lstStyle/>
          <a:p>
            <a:r>
              <a:rPr lang="en-US" sz="4000" dirty="0" err="1" smtClean="0">
                <a:solidFill>
                  <a:schemeClr val="bg1">
                    <a:lumMod val="95000"/>
                  </a:schemeClr>
                </a:solidFill>
              </a:rPr>
              <a:t>Theis</a:t>
            </a:r>
            <a:r>
              <a:rPr lang="en-US" sz="4000" dirty="0" smtClean="0">
                <a:solidFill>
                  <a:schemeClr val="bg1">
                    <a:lumMod val="95000"/>
                  </a:schemeClr>
                </a:solidFill>
              </a:rPr>
              <a:t> Equation</a:t>
            </a:r>
            <a:endParaRPr lang="en-US" sz="4000" dirty="0">
              <a:solidFill>
                <a:schemeClr val="bg1">
                  <a:lumMod val="95000"/>
                </a:schemeClr>
              </a:solidFill>
            </a:endParaRPr>
          </a:p>
        </p:txBody>
      </p:sp>
      <p:sp>
        <p:nvSpPr>
          <p:cNvPr id="17" name="Content Placeholder 2"/>
          <p:cNvSpPr txBox="1">
            <a:spLocks/>
          </p:cNvSpPr>
          <p:nvPr/>
        </p:nvSpPr>
        <p:spPr>
          <a:xfrm>
            <a:off x="1860022" y="3110841"/>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rgbClr val="F2F2F2"/>
                </a:solidFill>
              </a:rPr>
              <a:t>s = drawdown at any time and distance from a pumping well (L)</a:t>
            </a:r>
          </a:p>
          <a:p>
            <a:pPr marL="0" indent="0">
              <a:buNone/>
            </a:pPr>
            <a:r>
              <a:rPr lang="en-US" sz="1800" dirty="0" smtClean="0">
                <a:solidFill>
                  <a:srgbClr val="F2F2F2"/>
                </a:solidFill>
              </a:rPr>
              <a:t>Q = discharge from pumping well </a:t>
            </a:r>
            <a:r>
              <a:rPr lang="en-US" sz="1800" dirty="0">
                <a:solidFill>
                  <a:srgbClr val="F2F2F2"/>
                </a:solidFill>
              </a:rPr>
              <a:t>(L</a:t>
            </a:r>
            <a:r>
              <a:rPr lang="en-US" sz="1800" baseline="30000" dirty="0">
                <a:solidFill>
                  <a:srgbClr val="F2F2F2"/>
                </a:solidFill>
              </a:rPr>
              <a:t>3</a:t>
            </a:r>
            <a:r>
              <a:rPr lang="en-US" sz="1800" dirty="0">
                <a:solidFill>
                  <a:srgbClr val="F2F2F2"/>
                </a:solidFill>
              </a:rPr>
              <a:t>/t</a:t>
            </a:r>
            <a:r>
              <a:rPr lang="en-US" sz="1800" dirty="0" smtClean="0">
                <a:solidFill>
                  <a:srgbClr val="F2F2F2"/>
                </a:solidFill>
              </a:rPr>
              <a:t>)</a:t>
            </a:r>
          </a:p>
          <a:p>
            <a:pPr marL="0" indent="0">
              <a:buNone/>
            </a:pPr>
            <a:r>
              <a:rPr lang="en-US" sz="1800" dirty="0" smtClean="0">
                <a:solidFill>
                  <a:srgbClr val="F2F2F2"/>
                </a:solidFill>
              </a:rPr>
              <a:t>T = </a:t>
            </a:r>
            <a:r>
              <a:rPr lang="en-US" sz="1800" dirty="0" err="1">
                <a:solidFill>
                  <a:srgbClr val="F2F2F2"/>
                </a:solidFill>
              </a:rPr>
              <a:t>t</a:t>
            </a:r>
            <a:r>
              <a:rPr lang="en-US" sz="1800" dirty="0" err="1" smtClean="0">
                <a:solidFill>
                  <a:srgbClr val="F2F2F2"/>
                </a:solidFill>
              </a:rPr>
              <a:t>ransmissivity</a:t>
            </a:r>
            <a:r>
              <a:rPr lang="en-US" sz="1800" dirty="0" smtClean="0">
                <a:solidFill>
                  <a:srgbClr val="F2F2F2"/>
                </a:solidFill>
              </a:rPr>
              <a:t> of the aquifer (L</a:t>
            </a:r>
            <a:r>
              <a:rPr lang="en-US" sz="1800" baseline="30000" dirty="0" smtClean="0">
                <a:solidFill>
                  <a:srgbClr val="F2F2F2"/>
                </a:solidFill>
              </a:rPr>
              <a:t>2</a:t>
            </a:r>
            <a:r>
              <a:rPr lang="en-US" sz="1800" dirty="0" smtClean="0">
                <a:solidFill>
                  <a:srgbClr val="F2F2F2"/>
                </a:solidFill>
              </a:rPr>
              <a:t>/</a:t>
            </a:r>
            <a:r>
              <a:rPr lang="en-US" sz="1800" dirty="0">
                <a:solidFill>
                  <a:srgbClr val="F2F2F2"/>
                </a:solidFill>
              </a:rPr>
              <a:t>t</a:t>
            </a:r>
            <a:r>
              <a:rPr lang="en-US" sz="1800" dirty="0" smtClean="0">
                <a:solidFill>
                  <a:srgbClr val="F2F2F2"/>
                </a:solidFill>
              </a:rPr>
              <a:t>)</a:t>
            </a:r>
          </a:p>
          <a:p>
            <a:pPr marL="0" indent="0">
              <a:buNone/>
            </a:pPr>
            <a:r>
              <a:rPr lang="en-US" sz="1800" dirty="0" smtClean="0">
                <a:solidFill>
                  <a:srgbClr val="F2F2F2"/>
                </a:solidFill>
              </a:rPr>
              <a:t>u = </a:t>
            </a:r>
            <a:r>
              <a:rPr lang="en-US" sz="1800" dirty="0" err="1" smtClean="0">
                <a:solidFill>
                  <a:srgbClr val="F2F2F2"/>
                </a:solidFill>
              </a:rPr>
              <a:t>Theis</a:t>
            </a:r>
            <a:r>
              <a:rPr lang="en-US" sz="1800" dirty="0" smtClean="0">
                <a:solidFill>
                  <a:srgbClr val="F2F2F2"/>
                </a:solidFill>
              </a:rPr>
              <a:t> equation parameter (</a:t>
            </a:r>
            <a:r>
              <a:rPr lang="en-US" sz="1800" dirty="0" err="1" smtClean="0">
                <a:solidFill>
                  <a:srgbClr val="F2F2F2"/>
                </a:solidFill>
              </a:rPr>
              <a:t>unitless</a:t>
            </a:r>
            <a:r>
              <a:rPr lang="en-US" sz="1800" dirty="0" smtClean="0">
                <a:solidFill>
                  <a:srgbClr val="F2F2F2"/>
                </a:solidFill>
              </a:rPr>
              <a:t>)</a:t>
            </a:r>
          </a:p>
          <a:p>
            <a:pPr marL="0" indent="0">
              <a:buNone/>
            </a:pPr>
            <a:r>
              <a:rPr lang="en-US" sz="1800" dirty="0" smtClean="0">
                <a:solidFill>
                  <a:srgbClr val="F2F2F2"/>
                </a:solidFill>
              </a:rPr>
              <a:t>W(u) = </a:t>
            </a:r>
            <a:r>
              <a:rPr lang="en-US" sz="1800" dirty="0" err="1" smtClean="0">
                <a:solidFill>
                  <a:srgbClr val="F2F2F2"/>
                </a:solidFill>
              </a:rPr>
              <a:t>Theis</a:t>
            </a:r>
            <a:r>
              <a:rPr lang="en-US" sz="1800" dirty="0" smtClean="0">
                <a:solidFill>
                  <a:srgbClr val="F2F2F2"/>
                </a:solidFill>
              </a:rPr>
              <a:t> well function (</a:t>
            </a:r>
            <a:r>
              <a:rPr lang="en-US" sz="1800" dirty="0" err="1" smtClean="0">
                <a:solidFill>
                  <a:srgbClr val="F2F2F2"/>
                </a:solidFill>
              </a:rPr>
              <a:t>unitless</a:t>
            </a:r>
            <a:r>
              <a:rPr lang="en-US" sz="1800" dirty="0" smtClean="0">
                <a:solidFill>
                  <a:srgbClr val="F2F2F2"/>
                </a:solidFill>
              </a:rPr>
              <a:t>)   </a:t>
            </a:r>
            <a:endParaRPr lang="en-US" sz="1800" dirty="0">
              <a:solidFill>
                <a:srgbClr val="F2F2F2"/>
              </a:solidFill>
            </a:endParaRPr>
          </a:p>
        </p:txBody>
      </p:sp>
      <p:grpSp>
        <p:nvGrpSpPr>
          <p:cNvPr id="3" name="Group 2"/>
          <p:cNvGrpSpPr/>
          <p:nvPr/>
        </p:nvGrpSpPr>
        <p:grpSpPr>
          <a:xfrm>
            <a:off x="3648142" y="1254424"/>
            <a:ext cx="2567211" cy="1219599"/>
            <a:chOff x="3648142" y="1891242"/>
            <a:chExt cx="2567211" cy="1219599"/>
          </a:xfrm>
        </p:grpSpPr>
        <p:sp>
          <p:nvSpPr>
            <p:cNvPr id="19" name="Rectangle 18"/>
            <p:cNvSpPr/>
            <p:nvPr/>
          </p:nvSpPr>
          <p:spPr>
            <a:xfrm>
              <a:off x="3648142" y="1891242"/>
              <a:ext cx="2567211"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441391264"/>
                </p:ext>
              </p:extLst>
            </p:nvPr>
          </p:nvGraphicFramePr>
          <p:xfrm>
            <a:off x="3819497" y="2039841"/>
            <a:ext cx="2265126" cy="977113"/>
          </p:xfrm>
          <a:graphic>
            <a:graphicData uri="http://schemas.openxmlformats.org/presentationml/2006/ole">
              <mc:AlternateContent xmlns:mc="http://schemas.openxmlformats.org/markup-compatibility/2006">
                <mc:Choice xmlns:v="urn:schemas-microsoft-com:vml" Requires="v">
                  <p:oleObj spid="_x0000_s29769" name="Equation" r:id="rId4" imgW="914400" imgH="393700" progId="Equation.DSMT4">
                    <p:embed/>
                  </p:oleObj>
                </mc:Choice>
                <mc:Fallback>
                  <p:oleObj name="Equation" r:id="rId4" imgW="914400" imgH="393700" progId="Equation.DSMT4">
                    <p:embed/>
                    <p:pic>
                      <p:nvPicPr>
                        <p:cNvPr id="0" name=""/>
                        <p:cNvPicPr/>
                        <p:nvPr/>
                      </p:nvPicPr>
                      <p:blipFill>
                        <a:blip r:embed="rId5"/>
                        <a:stretch>
                          <a:fillRect/>
                        </a:stretch>
                      </p:blipFill>
                      <p:spPr>
                        <a:xfrm>
                          <a:off x="3819497" y="2039841"/>
                          <a:ext cx="2265126" cy="977113"/>
                        </a:xfrm>
                        <a:prstGeom prst="rect">
                          <a:avLst/>
                        </a:prstGeom>
                      </p:spPr>
                    </p:pic>
                  </p:oleObj>
                </mc:Fallback>
              </mc:AlternateContent>
            </a:graphicData>
          </a:graphic>
        </p:graphicFrame>
      </p:grpSp>
    </p:spTree>
    <p:extLst>
      <p:ext uri="{BB962C8B-B14F-4D97-AF65-F5344CB8AC3E}">
        <p14:creationId xmlns:p14="http://schemas.microsoft.com/office/powerpoint/2010/main" val="4583130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Screen Shot 2016-02-25 at 8.23.30 AM.png"/>
          <p:cNvPicPr>
            <a:picLocks noChangeAspect="1"/>
          </p:cNvPicPr>
          <p:nvPr/>
        </p:nvPicPr>
        <p:blipFill rotWithShape="1">
          <a:blip r:embed="rId3">
            <a:extLst>
              <a:ext uri="{28A0092B-C50C-407E-A947-70E740481C1C}">
                <a14:useLocalDpi xmlns:a14="http://schemas.microsoft.com/office/drawing/2010/main" val="0"/>
              </a:ext>
            </a:extLst>
          </a:blip>
          <a:srcRect r="37052"/>
          <a:stretch/>
        </p:blipFill>
        <p:spPr>
          <a:xfrm>
            <a:off x="1186068" y="202633"/>
            <a:ext cx="7461379" cy="4844485"/>
          </a:xfrm>
          <a:prstGeom prst="rect">
            <a:avLst/>
          </a:prstGeom>
        </p:spPr>
      </p:pic>
    </p:spTree>
    <p:extLst>
      <p:ext uri="{BB962C8B-B14F-4D97-AF65-F5344CB8AC3E}">
        <p14:creationId xmlns:p14="http://schemas.microsoft.com/office/powerpoint/2010/main" val="18734378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41764" y="-678717"/>
            <a:ext cx="7500334" cy="3204412"/>
            <a:chOff x="1200826" y="436085"/>
            <a:chExt cx="7500334" cy="3204412"/>
          </a:xfrm>
        </p:grpSpPr>
        <p:sp>
          <p:nvSpPr>
            <p:cNvPr id="9" name="Content Placeholder 2"/>
            <p:cNvSpPr txBox="1">
              <a:spLocks/>
            </p:cNvSpPr>
            <p:nvPr/>
          </p:nvSpPr>
          <p:spPr>
            <a:xfrm>
              <a:off x="1200826" y="436085"/>
              <a:ext cx="6867329" cy="234674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smtClean="0">
                <a:solidFill>
                  <a:srgbClr val="F2F2F2"/>
                </a:solidFill>
              </a:endParaRPr>
            </a:p>
            <a:p>
              <a:pPr marL="0" indent="0">
                <a:buFont typeface="Arial"/>
                <a:buNone/>
              </a:pPr>
              <a:endParaRPr lang="en-US" sz="2400" dirty="0" smtClean="0">
                <a:solidFill>
                  <a:srgbClr val="F2F2F2"/>
                </a:solidFill>
              </a:endParaRPr>
            </a:p>
            <a:p>
              <a:r>
                <a:rPr lang="en-US" sz="2400" dirty="0" smtClean="0">
                  <a:solidFill>
                    <a:srgbClr val="F2F2F2"/>
                  </a:solidFill>
                </a:rPr>
                <a:t>Q = </a:t>
              </a:r>
            </a:p>
            <a:p>
              <a:r>
                <a:rPr lang="en-US" sz="2400" dirty="0" smtClean="0">
                  <a:solidFill>
                    <a:srgbClr val="F2F2F2"/>
                  </a:solidFill>
                </a:rPr>
                <a:t>T = </a:t>
              </a:r>
            </a:p>
            <a:p>
              <a:r>
                <a:rPr lang="en-US" sz="2400" dirty="0" smtClean="0">
                  <a:solidFill>
                    <a:srgbClr val="F2F2F2"/>
                  </a:solidFill>
                </a:rPr>
                <a:t>S = </a:t>
              </a:r>
            </a:p>
            <a:p>
              <a:r>
                <a:rPr lang="en-US" sz="2400" dirty="0" smtClean="0">
                  <a:solidFill>
                    <a:srgbClr val="F2F2F2"/>
                  </a:solidFill>
                </a:rPr>
                <a:t>r = </a:t>
              </a:r>
            </a:p>
            <a:p>
              <a:r>
                <a:rPr lang="en-US" sz="2400" dirty="0" smtClean="0">
                  <a:solidFill>
                    <a:srgbClr val="F2F2F2"/>
                  </a:solidFill>
                </a:rPr>
                <a:t>t =</a:t>
              </a:r>
            </a:p>
          </p:txBody>
        </p:sp>
        <p:sp>
          <p:nvSpPr>
            <p:cNvPr id="10" name="Content Placeholder 2"/>
            <p:cNvSpPr txBox="1">
              <a:spLocks/>
            </p:cNvSpPr>
            <p:nvPr/>
          </p:nvSpPr>
          <p:spPr>
            <a:xfrm>
              <a:off x="2123213" y="885881"/>
              <a:ext cx="3887580" cy="14433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smtClean="0">
                <a:solidFill>
                  <a:srgbClr val="F2F2F2"/>
                </a:solidFill>
              </a:endParaRPr>
            </a:p>
            <a:p>
              <a:pPr marL="0" indent="0">
                <a:buNone/>
              </a:pPr>
              <a:r>
                <a:rPr lang="en-US" sz="2400" dirty="0" smtClean="0">
                  <a:solidFill>
                    <a:srgbClr val="F2F2F2"/>
                  </a:solidFill>
                </a:rPr>
                <a:t>Discharge = </a:t>
              </a:r>
            </a:p>
            <a:p>
              <a:pPr marL="0" indent="0">
                <a:buNone/>
              </a:pPr>
              <a:r>
                <a:rPr lang="en-US" sz="2400" dirty="0" err="1" smtClean="0">
                  <a:solidFill>
                    <a:srgbClr val="F2F2F2"/>
                  </a:solidFill>
                </a:rPr>
                <a:t>Transmissivity</a:t>
              </a:r>
              <a:r>
                <a:rPr lang="en-US" sz="2400" dirty="0" smtClean="0">
                  <a:solidFill>
                    <a:srgbClr val="F2F2F2"/>
                  </a:solidFill>
                </a:rPr>
                <a:t> = </a:t>
              </a:r>
            </a:p>
            <a:p>
              <a:pPr marL="0" indent="0">
                <a:buNone/>
              </a:pPr>
              <a:r>
                <a:rPr lang="en-US" sz="2400" dirty="0" smtClean="0">
                  <a:solidFill>
                    <a:srgbClr val="F2F2F2"/>
                  </a:solidFill>
                </a:rPr>
                <a:t>Storage Coefficient = </a:t>
              </a:r>
            </a:p>
          </p:txBody>
        </p:sp>
        <p:sp>
          <p:nvSpPr>
            <p:cNvPr id="11" name="Content Placeholder 2"/>
            <p:cNvSpPr txBox="1">
              <a:spLocks/>
            </p:cNvSpPr>
            <p:nvPr/>
          </p:nvSpPr>
          <p:spPr>
            <a:xfrm>
              <a:off x="3749478" y="1296850"/>
              <a:ext cx="4086938" cy="5538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900 </a:t>
              </a:r>
              <a:r>
                <a:rPr lang="en-US" sz="2400" dirty="0" err="1" smtClean="0">
                  <a:solidFill>
                    <a:srgbClr val="F2F2F2"/>
                  </a:solidFill>
                </a:rPr>
                <a:t>gpm</a:t>
              </a:r>
              <a:r>
                <a:rPr lang="en-US" sz="2400" dirty="0" smtClean="0">
                  <a:solidFill>
                    <a:srgbClr val="F2F2F2"/>
                  </a:solidFill>
                </a:rPr>
                <a:t> </a:t>
              </a:r>
              <a:r>
                <a:rPr lang="en-US" sz="2400" dirty="0" smtClean="0">
                  <a:solidFill>
                    <a:srgbClr val="FFFF00"/>
                  </a:solidFill>
                </a:rPr>
                <a:t>Convert to ft</a:t>
              </a:r>
              <a:r>
                <a:rPr lang="en-US" sz="2400" baseline="30000" dirty="0" smtClean="0">
                  <a:solidFill>
                    <a:srgbClr val="FFFF00"/>
                  </a:solidFill>
                </a:rPr>
                <a:t>3</a:t>
              </a:r>
              <a:r>
                <a:rPr lang="en-US" sz="2400" dirty="0" smtClean="0">
                  <a:solidFill>
                    <a:srgbClr val="FFFF00"/>
                  </a:solidFill>
                </a:rPr>
                <a:t>/day </a:t>
              </a:r>
            </a:p>
          </p:txBody>
        </p:sp>
        <p:sp>
          <p:nvSpPr>
            <p:cNvPr id="12" name="Content Placeholder 2"/>
            <p:cNvSpPr txBox="1">
              <a:spLocks/>
            </p:cNvSpPr>
            <p:nvPr/>
          </p:nvSpPr>
          <p:spPr>
            <a:xfrm>
              <a:off x="4348860" y="1726182"/>
              <a:ext cx="4352300" cy="5538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rgbClr val="F2F2F2"/>
                  </a:solidFill>
                </a:rPr>
                <a:t>35,200 </a:t>
              </a:r>
              <a:r>
                <a:rPr lang="en-US" sz="2400" dirty="0" err="1" smtClean="0">
                  <a:solidFill>
                    <a:srgbClr val="F2F2F2"/>
                  </a:solidFill>
                </a:rPr>
                <a:t>gpd</a:t>
              </a:r>
              <a:r>
                <a:rPr lang="en-US" sz="2400" dirty="0" smtClean="0">
                  <a:solidFill>
                    <a:srgbClr val="F2F2F2"/>
                  </a:solidFill>
                </a:rPr>
                <a:t>/</a:t>
              </a:r>
              <a:r>
                <a:rPr lang="en-US" sz="2400" dirty="0" err="1" smtClean="0">
                  <a:solidFill>
                    <a:srgbClr val="F2F2F2"/>
                  </a:solidFill>
                </a:rPr>
                <a:t>ft</a:t>
              </a:r>
              <a:r>
                <a:rPr lang="en-US" sz="2400" dirty="0" smtClean="0">
                  <a:solidFill>
                    <a:srgbClr val="F2F2F2"/>
                  </a:solidFill>
                </a:rPr>
                <a:t>   </a:t>
              </a:r>
              <a:r>
                <a:rPr lang="en-US" sz="2400" dirty="0">
                  <a:solidFill>
                    <a:srgbClr val="FFFF00"/>
                  </a:solidFill>
                </a:rPr>
                <a:t>Convert to </a:t>
              </a:r>
              <a:r>
                <a:rPr lang="en-US" sz="2400" dirty="0" smtClean="0">
                  <a:solidFill>
                    <a:srgbClr val="FFFF00"/>
                  </a:solidFill>
                </a:rPr>
                <a:t>ft</a:t>
              </a:r>
              <a:r>
                <a:rPr lang="en-US" sz="2400" baseline="30000" dirty="0" smtClean="0">
                  <a:solidFill>
                    <a:srgbClr val="FFFF00"/>
                  </a:solidFill>
                </a:rPr>
                <a:t>2</a:t>
              </a:r>
              <a:r>
                <a:rPr lang="en-US" sz="2400" dirty="0" smtClean="0">
                  <a:solidFill>
                    <a:srgbClr val="FFFF00"/>
                  </a:solidFill>
                </a:rPr>
                <a:t>/</a:t>
              </a:r>
              <a:r>
                <a:rPr lang="en-US" sz="2400" dirty="0">
                  <a:solidFill>
                    <a:srgbClr val="FFFF00"/>
                  </a:solidFill>
                </a:rPr>
                <a:t>day </a:t>
              </a:r>
              <a:endParaRPr lang="en-US" sz="2400" dirty="0" smtClean="0">
                <a:solidFill>
                  <a:srgbClr val="F2F2F2"/>
                </a:solidFill>
              </a:endParaRPr>
            </a:p>
          </p:txBody>
        </p:sp>
        <p:sp>
          <p:nvSpPr>
            <p:cNvPr id="13" name="Content Placeholder 2"/>
            <p:cNvSpPr txBox="1">
              <a:spLocks/>
            </p:cNvSpPr>
            <p:nvPr/>
          </p:nvSpPr>
          <p:spPr>
            <a:xfrm>
              <a:off x="4922163" y="2189286"/>
              <a:ext cx="2177259" cy="5538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0.00072</a:t>
              </a:r>
            </a:p>
          </p:txBody>
        </p:sp>
        <p:sp>
          <p:nvSpPr>
            <p:cNvPr id="14" name="Content Placeholder 2"/>
            <p:cNvSpPr txBox="1">
              <a:spLocks/>
            </p:cNvSpPr>
            <p:nvPr/>
          </p:nvSpPr>
          <p:spPr>
            <a:xfrm>
              <a:off x="6010793" y="2659145"/>
              <a:ext cx="2177259" cy="5538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rgbClr val="F2F2F2"/>
                  </a:solidFill>
                </a:rPr>
                <a:t>7,500 </a:t>
              </a:r>
              <a:r>
                <a:rPr lang="en-US" sz="2400" dirty="0" err="1" smtClean="0">
                  <a:solidFill>
                    <a:srgbClr val="F2F2F2"/>
                  </a:solidFill>
                </a:rPr>
                <a:t>ft</a:t>
              </a:r>
              <a:endParaRPr lang="en-US" sz="2400" dirty="0" smtClean="0">
                <a:solidFill>
                  <a:srgbClr val="F2F2F2"/>
                </a:solidFill>
              </a:endParaRPr>
            </a:p>
          </p:txBody>
        </p:sp>
        <p:sp>
          <p:nvSpPr>
            <p:cNvPr id="15" name="Content Placeholder 2"/>
            <p:cNvSpPr txBox="1">
              <a:spLocks/>
            </p:cNvSpPr>
            <p:nvPr/>
          </p:nvSpPr>
          <p:spPr>
            <a:xfrm>
              <a:off x="3118651" y="3086632"/>
              <a:ext cx="4949504" cy="5538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rgbClr val="F2F2F2"/>
                  </a:solidFill>
                </a:rPr>
                <a:t>40 years   </a:t>
              </a:r>
              <a:r>
                <a:rPr lang="en-US" sz="2400" dirty="0">
                  <a:solidFill>
                    <a:srgbClr val="FFFF00"/>
                  </a:solidFill>
                </a:rPr>
                <a:t>Convert to </a:t>
              </a:r>
              <a:r>
                <a:rPr lang="en-US" sz="2400" dirty="0" smtClean="0">
                  <a:solidFill>
                    <a:srgbClr val="FFFF00"/>
                  </a:solidFill>
                </a:rPr>
                <a:t>days</a:t>
              </a:r>
              <a:endParaRPr lang="en-US" sz="2400" dirty="0" smtClean="0">
                <a:solidFill>
                  <a:srgbClr val="F2F2F2"/>
                </a:solidFill>
              </a:endParaRPr>
            </a:p>
          </p:txBody>
        </p:sp>
        <p:sp>
          <p:nvSpPr>
            <p:cNvPr id="3" name="Rectangle 2"/>
            <p:cNvSpPr/>
            <p:nvPr/>
          </p:nvSpPr>
          <p:spPr>
            <a:xfrm>
              <a:off x="2123213" y="2643273"/>
              <a:ext cx="3896469" cy="461665"/>
            </a:xfrm>
            <a:prstGeom prst="rect">
              <a:avLst/>
            </a:prstGeom>
          </p:spPr>
          <p:txBody>
            <a:bodyPr wrap="none">
              <a:spAutoFit/>
            </a:bodyPr>
            <a:lstStyle/>
            <a:p>
              <a:r>
                <a:rPr lang="en-US" sz="2400" dirty="0">
                  <a:solidFill>
                    <a:srgbClr val="F2F2F2"/>
                  </a:solidFill>
                </a:rPr>
                <a:t>distance from pumping </a:t>
              </a:r>
              <a:r>
                <a:rPr lang="en-US" sz="2400" dirty="0" smtClean="0">
                  <a:solidFill>
                    <a:srgbClr val="F2F2F2"/>
                  </a:solidFill>
                </a:rPr>
                <a:t>well = </a:t>
              </a:r>
              <a:endParaRPr lang="en-US" sz="2400" dirty="0">
                <a:solidFill>
                  <a:srgbClr val="F2F2F2"/>
                </a:solidFill>
              </a:endParaRPr>
            </a:p>
          </p:txBody>
        </p:sp>
        <p:sp>
          <p:nvSpPr>
            <p:cNvPr id="16" name="Rectangle 15"/>
            <p:cNvSpPr/>
            <p:nvPr/>
          </p:nvSpPr>
          <p:spPr>
            <a:xfrm>
              <a:off x="2140649" y="3086632"/>
              <a:ext cx="978002" cy="461665"/>
            </a:xfrm>
            <a:prstGeom prst="rect">
              <a:avLst/>
            </a:prstGeom>
          </p:spPr>
          <p:txBody>
            <a:bodyPr wrap="none">
              <a:spAutoFit/>
            </a:bodyPr>
            <a:lstStyle/>
            <a:p>
              <a:r>
                <a:rPr lang="en-US" sz="2400" dirty="0">
                  <a:solidFill>
                    <a:srgbClr val="F2F2F2"/>
                  </a:solidFill>
                </a:rPr>
                <a:t>t</a:t>
              </a:r>
              <a:r>
                <a:rPr lang="en-US" sz="2400" dirty="0" smtClean="0">
                  <a:solidFill>
                    <a:srgbClr val="F2F2F2"/>
                  </a:solidFill>
                </a:rPr>
                <a:t>ime =</a:t>
              </a:r>
              <a:endParaRPr lang="en-US" sz="2400" dirty="0">
                <a:solidFill>
                  <a:srgbClr val="F2F2F2"/>
                </a:solidFill>
              </a:endParaRPr>
            </a:p>
          </p:txBody>
        </p:sp>
      </p:grpSp>
      <p:sp>
        <p:nvSpPr>
          <p:cNvPr id="4" name="Rectangle 3"/>
          <p:cNvSpPr/>
          <p:nvPr/>
        </p:nvSpPr>
        <p:spPr>
          <a:xfrm>
            <a:off x="1065114" y="2774854"/>
            <a:ext cx="2560316" cy="830997"/>
          </a:xfrm>
          <a:prstGeom prst="rect">
            <a:avLst/>
          </a:prstGeom>
        </p:spPr>
        <p:txBody>
          <a:bodyPr wrap="none">
            <a:spAutoFit/>
          </a:bodyPr>
          <a:lstStyle/>
          <a:p>
            <a:r>
              <a:rPr lang="en-US" sz="2400" dirty="0" smtClean="0">
                <a:solidFill>
                  <a:schemeClr val="accent5">
                    <a:lumMod val="40000"/>
                    <a:lumOff val="60000"/>
                  </a:schemeClr>
                </a:solidFill>
              </a:rPr>
              <a:t>Helpful Conversion</a:t>
            </a:r>
          </a:p>
          <a:p>
            <a:r>
              <a:rPr lang="en-US" sz="2400" dirty="0" smtClean="0">
                <a:solidFill>
                  <a:schemeClr val="accent5">
                    <a:lumMod val="40000"/>
                    <a:lumOff val="60000"/>
                  </a:schemeClr>
                </a:solidFill>
              </a:rPr>
              <a:t>1 </a:t>
            </a:r>
            <a:r>
              <a:rPr lang="en-US" sz="2400" dirty="0">
                <a:solidFill>
                  <a:schemeClr val="accent5">
                    <a:lumMod val="40000"/>
                    <a:lumOff val="60000"/>
                  </a:schemeClr>
                </a:solidFill>
              </a:rPr>
              <a:t>gallon = 0.134 ft</a:t>
            </a:r>
            <a:r>
              <a:rPr lang="en-US" sz="2400" baseline="30000" dirty="0">
                <a:solidFill>
                  <a:schemeClr val="accent5">
                    <a:lumMod val="40000"/>
                    <a:lumOff val="60000"/>
                  </a:schemeClr>
                </a:solidFill>
              </a:rPr>
              <a:t>3</a:t>
            </a:r>
            <a:endParaRPr lang="en-US" sz="2000" dirty="0">
              <a:solidFill>
                <a:schemeClr val="accent5">
                  <a:lumMod val="40000"/>
                  <a:lumOff val="60000"/>
                </a:schemeClr>
              </a:solidFill>
            </a:endParaRPr>
          </a:p>
        </p:txBody>
      </p:sp>
    </p:spTree>
    <p:extLst>
      <p:ext uri="{BB962C8B-B14F-4D97-AF65-F5344CB8AC3E}">
        <p14:creationId xmlns:p14="http://schemas.microsoft.com/office/powerpoint/2010/main" val="17321475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791882" y="150130"/>
            <a:ext cx="8352117" cy="1404922"/>
          </a:xfrm>
        </p:spPr>
        <p:txBody>
          <a:bodyPr>
            <a:noAutofit/>
          </a:bodyPr>
          <a:lstStyle/>
          <a:p>
            <a:pPr marL="0" indent="0">
              <a:buNone/>
            </a:pPr>
            <a:r>
              <a:rPr lang="en-US" sz="2400" dirty="0" smtClean="0">
                <a:solidFill>
                  <a:srgbClr val="F2F2F2"/>
                </a:solidFill>
              </a:rPr>
              <a:t>In groups: Create excel calculation for the </a:t>
            </a:r>
            <a:r>
              <a:rPr lang="en-US" sz="2400" dirty="0" err="1" smtClean="0">
                <a:solidFill>
                  <a:srgbClr val="F2F2F2"/>
                </a:solidFill>
              </a:rPr>
              <a:t>Theis</a:t>
            </a:r>
            <a:r>
              <a:rPr lang="en-US" sz="2400" dirty="0" smtClean="0">
                <a:solidFill>
                  <a:srgbClr val="F2F2F2"/>
                </a:solidFill>
              </a:rPr>
              <a:t> parameter (u), the </a:t>
            </a:r>
            <a:r>
              <a:rPr lang="en-US" sz="2400" dirty="0" err="1" smtClean="0">
                <a:solidFill>
                  <a:srgbClr val="F2F2F2"/>
                </a:solidFill>
              </a:rPr>
              <a:t>Theis</a:t>
            </a:r>
            <a:r>
              <a:rPr lang="en-US" sz="2400" dirty="0" smtClean="0">
                <a:solidFill>
                  <a:srgbClr val="F2F2F2"/>
                </a:solidFill>
              </a:rPr>
              <a:t> well function (W(u), and the drawdown (s)</a:t>
            </a:r>
          </a:p>
          <a:p>
            <a:pPr marL="0" indent="0">
              <a:buNone/>
            </a:pPr>
            <a:endParaRPr lang="en-US" sz="2000" dirty="0" smtClean="0">
              <a:solidFill>
                <a:srgbClr val="F2F2F2"/>
              </a:solidFill>
            </a:endParaRPr>
          </a:p>
        </p:txBody>
      </p:sp>
      <p:sp>
        <p:nvSpPr>
          <p:cNvPr id="12" name="Content Placeholder 2"/>
          <p:cNvSpPr txBox="1">
            <a:spLocks/>
          </p:cNvSpPr>
          <p:nvPr/>
        </p:nvSpPr>
        <p:spPr>
          <a:xfrm>
            <a:off x="971187" y="3110841"/>
            <a:ext cx="3798421" cy="20326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srgbClr val="F2F2F2"/>
                </a:solidFill>
              </a:rPr>
              <a:t>r</a:t>
            </a:r>
            <a:r>
              <a:rPr lang="en-US" sz="1600" dirty="0" smtClean="0">
                <a:solidFill>
                  <a:srgbClr val="F2F2F2"/>
                </a:solidFill>
              </a:rPr>
              <a:t> = radial distance from the pumping well to any distance (L)</a:t>
            </a:r>
          </a:p>
          <a:p>
            <a:pPr marL="0" indent="0">
              <a:buNone/>
            </a:pPr>
            <a:r>
              <a:rPr lang="en-US" sz="1600" dirty="0">
                <a:solidFill>
                  <a:srgbClr val="F2F2F2"/>
                </a:solidFill>
              </a:rPr>
              <a:t>S</a:t>
            </a:r>
            <a:r>
              <a:rPr lang="en-US" sz="1600" dirty="0" smtClean="0">
                <a:solidFill>
                  <a:srgbClr val="F2F2F2"/>
                </a:solidFill>
              </a:rPr>
              <a:t> = coefficient of storage (L</a:t>
            </a:r>
            <a:r>
              <a:rPr lang="en-US" sz="1600" baseline="30000" dirty="0" smtClean="0">
                <a:solidFill>
                  <a:srgbClr val="F2F2F2"/>
                </a:solidFill>
              </a:rPr>
              <a:t>3</a:t>
            </a:r>
            <a:r>
              <a:rPr lang="en-US" sz="1600" dirty="0" smtClean="0">
                <a:solidFill>
                  <a:srgbClr val="F2F2F2"/>
                </a:solidFill>
              </a:rPr>
              <a:t>/L</a:t>
            </a:r>
            <a:r>
              <a:rPr lang="en-US" sz="1600" baseline="30000" dirty="0" smtClean="0">
                <a:solidFill>
                  <a:srgbClr val="F2F2F2"/>
                </a:solidFill>
              </a:rPr>
              <a:t>3</a:t>
            </a:r>
            <a:r>
              <a:rPr lang="en-US" sz="1600" dirty="0" smtClean="0">
                <a:solidFill>
                  <a:srgbClr val="F2F2F2"/>
                </a:solidFill>
              </a:rPr>
              <a:t>)  </a:t>
            </a:r>
          </a:p>
          <a:p>
            <a:pPr marL="0" indent="0">
              <a:buNone/>
            </a:pPr>
            <a:r>
              <a:rPr lang="en-US" sz="1600" dirty="0">
                <a:solidFill>
                  <a:srgbClr val="F2F2F2"/>
                </a:solidFill>
              </a:rPr>
              <a:t>T = </a:t>
            </a:r>
            <a:r>
              <a:rPr lang="en-US" sz="1600" dirty="0" err="1">
                <a:solidFill>
                  <a:srgbClr val="F2F2F2"/>
                </a:solidFill>
              </a:rPr>
              <a:t>transmissivity</a:t>
            </a:r>
            <a:r>
              <a:rPr lang="en-US" sz="1600" dirty="0">
                <a:solidFill>
                  <a:srgbClr val="F2F2F2"/>
                </a:solidFill>
              </a:rPr>
              <a:t> of the aquifer (L</a:t>
            </a:r>
            <a:r>
              <a:rPr lang="en-US" sz="1600" baseline="30000" dirty="0">
                <a:solidFill>
                  <a:srgbClr val="F2F2F2"/>
                </a:solidFill>
              </a:rPr>
              <a:t>2</a:t>
            </a:r>
            <a:r>
              <a:rPr lang="en-US" sz="1600" dirty="0">
                <a:solidFill>
                  <a:srgbClr val="F2F2F2"/>
                </a:solidFill>
              </a:rPr>
              <a:t>/t)</a:t>
            </a:r>
          </a:p>
          <a:p>
            <a:pPr marL="0" indent="0">
              <a:buNone/>
            </a:pPr>
            <a:r>
              <a:rPr lang="en-US" sz="1600" dirty="0" smtClean="0">
                <a:solidFill>
                  <a:srgbClr val="F2F2F2"/>
                </a:solidFill>
              </a:rPr>
              <a:t>t = elapsed time since pumping began (t)</a:t>
            </a:r>
          </a:p>
          <a:p>
            <a:pPr marL="0" indent="0">
              <a:buNone/>
            </a:pPr>
            <a:r>
              <a:rPr lang="en-US" sz="1600" dirty="0" smtClean="0">
                <a:solidFill>
                  <a:srgbClr val="F2F2F2"/>
                </a:solidFill>
              </a:rPr>
              <a:t>u = </a:t>
            </a:r>
            <a:r>
              <a:rPr lang="en-US" sz="1600" dirty="0" err="1" smtClean="0">
                <a:solidFill>
                  <a:srgbClr val="F2F2F2"/>
                </a:solidFill>
              </a:rPr>
              <a:t>Theis</a:t>
            </a:r>
            <a:r>
              <a:rPr lang="en-US" sz="1600" dirty="0" smtClean="0">
                <a:solidFill>
                  <a:srgbClr val="F2F2F2"/>
                </a:solidFill>
              </a:rPr>
              <a:t> equation parameter (</a:t>
            </a:r>
            <a:r>
              <a:rPr lang="en-US" sz="1600" dirty="0" err="1" smtClean="0">
                <a:solidFill>
                  <a:srgbClr val="F2F2F2"/>
                </a:solidFill>
              </a:rPr>
              <a:t>unitless</a:t>
            </a:r>
            <a:r>
              <a:rPr lang="en-US" sz="1600" dirty="0" smtClean="0">
                <a:solidFill>
                  <a:srgbClr val="F2F2F2"/>
                </a:solidFill>
              </a:rPr>
              <a:t>)</a:t>
            </a:r>
            <a:endParaRPr lang="en-US" sz="1600" dirty="0">
              <a:solidFill>
                <a:srgbClr val="F2F2F2"/>
              </a:solidFill>
            </a:endParaRPr>
          </a:p>
        </p:txBody>
      </p:sp>
      <p:grpSp>
        <p:nvGrpSpPr>
          <p:cNvPr id="3" name="Group 2"/>
          <p:cNvGrpSpPr/>
          <p:nvPr/>
        </p:nvGrpSpPr>
        <p:grpSpPr>
          <a:xfrm>
            <a:off x="1183505" y="1149786"/>
            <a:ext cx="7649236" cy="2512800"/>
            <a:chOff x="1119815" y="1352417"/>
            <a:chExt cx="7649236" cy="2512800"/>
          </a:xfrm>
        </p:grpSpPr>
        <p:grpSp>
          <p:nvGrpSpPr>
            <p:cNvPr id="9" name="Group 8"/>
            <p:cNvGrpSpPr/>
            <p:nvPr/>
          </p:nvGrpSpPr>
          <p:grpSpPr>
            <a:xfrm>
              <a:off x="1119815" y="1352417"/>
              <a:ext cx="1480413" cy="1219599"/>
              <a:chOff x="2945537" y="1891242"/>
              <a:chExt cx="1480413" cy="1219599"/>
            </a:xfrm>
          </p:grpSpPr>
          <p:sp>
            <p:nvSpPr>
              <p:cNvPr id="10" name="Rectangle 9"/>
              <p:cNvSpPr/>
              <p:nvPr/>
            </p:nvSpPr>
            <p:spPr>
              <a:xfrm>
                <a:off x="2945537" y="1891242"/>
                <a:ext cx="1480413"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0810387"/>
                  </p:ext>
                </p:extLst>
              </p:nvPr>
            </p:nvGraphicFramePr>
            <p:xfrm>
              <a:off x="3013097" y="1942292"/>
              <a:ext cx="1350963" cy="1089025"/>
            </p:xfrm>
            <a:graphic>
              <a:graphicData uri="http://schemas.openxmlformats.org/presentationml/2006/ole">
                <mc:AlternateContent xmlns:mc="http://schemas.openxmlformats.org/markup-compatibility/2006">
                  <mc:Choice xmlns:v="urn:schemas-microsoft-com:vml" Requires="v">
                    <p:oleObj spid="_x0000_s37923" name="Equation" r:id="rId4" imgW="520700" imgH="419100" progId="Equation.DSMT4">
                      <p:embed/>
                    </p:oleObj>
                  </mc:Choice>
                  <mc:Fallback>
                    <p:oleObj name="Equation" r:id="rId4" imgW="520700" imgH="419100" progId="Equation.DSMT4">
                      <p:embed/>
                      <p:pic>
                        <p:nvPicPr>
                          <p:cNvPr id="0" name=""/>
                          <p:cNvPicPr/>
                          <p:nvPr/>
                        </p:nvPicPr>
                        <p:blipFill>
                          <a:blip r:embed="rId5"/>
                          <a:stretch>
                            <a:fillRect/>
                          </a:stretch>
                        </p:blipFill>
                        <p:spPr>
                          <a:xfrm>
                            <a:off x="3013097" y="1942292"/>
                            <a:ext cx="1350963" cy="1089025"/>
                          </a:xfrm>
                          <a:prstGeom prst="rect">
                            <a:avLst/>
                          </a:prstGeom>
                        </p:spPr>
                      </p:pic>
                    </p:oleObj>
                  </mc:Fallback>
                </mc:AlternateContent>
              </a:graphicData>
            </a:graphic>
          </p:graphicFrame>
        </p:grpSp>
        <p:grpSp>
          <p:nvGrpSpPr>
            <p:cNvPr id="2" name="Group 1"/>
            <p:cNvGrpSpPr/>
            <p:nvPr/>
          </p:nvGrpSpPr>
          <p:grpSpPr>
            <a:xfrm>
              <a:off x="2891490" y="1522768"/>
              <a:ext cx="5877561" cy="977023"/>
              <a:chOff x="1243070" y="1686712"/>
              <a:chExt cx="7242237" cy="1219599"/>
            </a:xfrm>
          </p:grpSpPr>
          <p:sp>
            <p:nvSpPr>
              <p:cNvPr id="14" name="Rectangle 13"/>
              <p:cNvSpPr/>
              <p:nvPr/>
            </p:nvSpPr>
            <p:spPr>
              <a:xfrm>
                <a:off x="1243070" y="1686712"/>
                <a:ext cx="7242237"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737449523"/>
                  </p:ext>
                </p:extLst>
              </p:nvPr>
            </p:nvGraphicFramePr>
            <p:xfrm>
              <a:off x="1948415" y="1899576"/>
              <a:ext cx="5868277" cy="832291"/>
            </p:xfrm>
            <a:graphic>
              <a:graphicData uri="http://schemas.openxmlformats.org/presentationml/2006/ole">
                <mc:AlternateContent xmlns:mc="http://schemas.openxmlformats.org/markup-compatibility/2006">
                  <mc:Choice xmlns:v="urn:schemas-microsoft-com:vml" Requires="v">
                    <p:oleObj spid="_x0000_s37924" name="Equation" r:id="rId6" imgW="3314700" imgH="469900" progId="Equation.DSMT4">
                      <p:embed/>
                    </p:oleObj>
                  </mc:Choice>
                  <mc:Fallback>
                    <p:oleObj name="Equation" r:id="rId6" imgW="3314700" imgH="469900" progId="Equation.DSMT4">
                      <p:embed/>
                      <p:pic>
                        <p:nvPicPr>
                          <p:cNvPr id="0" name=""/>
                          <p:cNvPicPr/>
                          <p:nvPr/>
                        </p:nvPicPr>
                        <p:blipFill>
                          <a:blip r:embed="rId7"/>
                          <a:stretch>
                            <a:fillRect/>
                          </a:stretch>
                        </p:blipFill>
                        <p:spPr>
                          <a:xfrm>
                            <a:off x="1948415" y="1899576"/>
                            <a:ext cx="5868277" cy="832291"/>
                          </a:xfrm>
                          <a:prstGeom prst="rect">
                            <a:avLst/>
                          </a:prstGeom>
                        </p:spPr>
                      </p:pic>
                    </p:oleObj>
                  </mc:Fallback>
                </mc:AlternateContent>
              </a:graphicData>
            </a:graphic>
          </p:graphicFrame>
        </p:grpSp>
        <p:sp>
          <p:nvSpPr>
            <p:cNvPr id="16" name="Right Brace 15"/>
            <p:cNvSpPr/>
            <p:nvPr/>
          </p:nvSpPr>
          <p:spPr>
            <a:xfrm rot="5400000">
              <a:off x="6128286" y="1137438"/>
              <a:ext cx="536694" cy="3821554"/>
            </a:xfrm>
            <a:prstGeom prst="rightBrace">
              <a:avLst>
                <a:gd name="adj1" fmla="val 45317"/>
                <a:gd name="adj2" fmla="val 50000"/>
              </a:avLst>
            </a:prstGeom>
            <a:ln w="41275">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Content Placeholder 2"/>
            <p:cNvSpPr txBox="1">
              <a:spLocks/>
            </p:cNvSpPr>
            <p:nvPr/>
          </p:nvSpPr>
          <p:spPr>
            <a:xfrm>
              <a:off x="6152842" y="3308188"/>
              <a:ext cx="1105833" cy="5570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solidFill>
                    <a:srgbClr val="F2F2F2"/>
                  </a:solidFill>
                </a:rPr>
                <a:t>W(u)</a:t>
              </a:r>
              <a:endParaRPr lang="en-US" sz="1600" dirty="0">
                <a:solidFill>
                  <a:srgbClr val="F2F2F2"/>
                </a:solidFill>
              </a:endParaRPr>
            </a:p>
          </p:txBody>
        </p:sp>
      </p:grpSp>
      <p:grpSp>
        <p:nvGrpSpPr>
          <p:cNvPr id="4" name="Group 3"/>
          <p:cNvGrpSpPr/>
          <p:nvPr/>
        </p:nvGrpSpPr>
        <p:grpSpPr>
          <a:xfrm>
            <a:off x="5903048" y="2304023"/>
            <a:ext cx="3089589" cy="312591"/>
            <a:chOff x="5283253" y="3570091"/>
            <a:chExt cx="3089589" cy="312591"/>
          </a:xfrm>
        </p:grpSpPr>
        <p:sp>
          <p:nvSpPr>
            <p:cNvPr id="18" name="Rectangle 17"/>
            <p:cNvSpPr/>
            <p:nvPr/>
          </p:nvSpPr>
          <p:spPr>
            <a:xfrm>
              <a:off x="5283253" y="3570091"/>
              <a:ext cx="1105620" cy="307777"/>
            </a:xfrm>
            <a:prstGeom prst="rect">
              <a:avLst/>
            </a:prstGeom>
          </p:spPr>
          <p:txBody>
            <a:bodyPr wrap="square">
              <a:spAutoFit/>
            </a:bodyPr>
            <a:lstStyle/>
            <a:p>
              <a:r>
                <a:rPr lang="en-US" sz="1400" dirty="0" smtClean="0">
                  <a:solidFill>
                    <a:srgbClr val="F2F2F2"/>
                  </a:solidFill>
                </a:rPr>
                <a:t>2*(1*2) +</a:t>
              </a:r>
              <a:endParaRPr lang="en-US" sz="1400" dirty="0">
                <a:solidFill>
                  <a:srgbClr val="F2F2F2"/>
                </a:solidFill>
              </a:endParaRPr>
            </a:p>
          </p:txBody>
        </p:sp>
        <p:sp>
          <p:nvSpPr>
            <p:cNvPr id="19" name="Rectangle 18"/>
            <p:cNvSpPr/>
            <p:nvPr/>
          </p:nvSpPr>
          <p:spPr>
            <a:xfrm>
              <a:off x="6024054" y="3572498"/>
              <a:ext cx="1450813" cy="307777"/>
            </a:xfrm>
            <a:prstGeom prst="rect">
              <a:avLst/>
            </a:prstGeom>
          </p:spPr>
          <p:txBody>
            <a:bodyPr wrap="square">
              <a:spAutoFit/>
            </a:bodyPr>
            <a:lstStyle/>
            <a:p>
              <a:r>
                <a:rPr lang="en-US" sz="1400" dirty="0">
                  <a:solidFill>
                    <a:srgbClr val="F2F2F2"/>
                  </a:solidFill>
                </a:rPr>
                <a:t>3</a:t>
              </a:r>
              <a:r>
                <a:rPr lang="en-US" sz="1400" dirty="0" smtClean="0">
                  <a:solidFill>
                    <a:srgbClr val="F2F2F2"/>
                  </a:solidFill>
                </a:rPr>
                <a:t>*(1*2*3) -</a:t>
              </a:r>
              <a:endParaRPr lang="en-US" sz="1400" dirty="0">
                <a:solidFill>
                  <a:srgbClr val="F2F2F2"/>
                </a:solidFill>
              </a:endParaRPr>
            </a:p>
          </p:txBody>
        </p:sp>
        <p:sp>
          <p:nvSpPr>
            <p:cNvPr id="20" name="Rectangle 19"/>
            <p:cNvSpPr/>
            <p:nvPr/>
          </p:nvSpPr>
          <p:spPr>
            <a:xfrm>
              <a:off x="6922029" y="3574905"/>
              <a:ext cx="1450813" cy="307777"/>
            </a:xfrm>
            <a:prstGeom prst="rect">
              <a:avLst/>
            </a:prstGeom>
          </p:spPr>
          <p:txBody>
            <a:bodyPr wrap="square">
              <a:spAutoFit/>
            </a:bodyPr>
            <a:lstStyle/>
            <a:p>
              <a:r>
                <a:rPr lang="en-US" sz="1400" dirty="0" smtClean="0">
                  <a:solidFill>
                    <a:srgbClr val="F2F2F2"/>
                  </a:solidFill>
                </a:rPr>
                <a:t>4*(1*2*3*4)</a:t>
              </a:r>
              <a:endParaRPr lang="en-US" sz="1400" dirty="0">
                <a:solidFill>
                  <a:srgbClr val="F2F2F2"/>
                </a:solidFill>
              </a:endParaRPr>
            </a:p>
          </p:txBody>
        </p:sp>
      </p:grpSp>
    </p:spTree>
    <p:extLst>
      <p:ext uri="{BB962C8B-B14F-4D97-AF65-F5344CB8AC3E}">
        <p14:creationId xmlns:p14="http://schemas.microsoft.com/office/powerpoint/2010/main" val="4078233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923620" y="175615"/>
            <a:ext cx="6899617" cy="1404922"/>
          </a:xfrm>
        </p:spPr>
        <p:txBody>
          <a:bodyPr>
            <a:noAutofit/>
          </a:bodyPr>
          <a:lstStyle/>
          <a:p>
            <a:pPr marL="0" indent="0">
              <a:buNone/>
            </a:pPr>
            <a:r>
              <a:rPr lang="en-US" sz="2400" dirty="0" smtClean="0">
                <a:solidFill>
                  <a:srgbClr val="F2F2F2"/>
                </a:solidFill>
              </a:rPr>
              <a:t>Conversions:</a:t>
            </a:r>
            <a:endParaRPr lang="en-US" sz="2400" dirty="0">
              <a:solidFill>
                <a:srgbClr val="F2F2F2"/>
              </a:solidFill>
            </a:endParaRPr>
          </a:p>
          <a:p>
            <a:pPr marL="0" indent="0">
              <a:buNone/>
            </a:pPr>
            <a:r>
              <a:rPr lang="en-US" sz="2400" dirty="0" smtClean="0">
                <a:solidFill>
                  <a:srgbClr val="F2F2F2"/>
                </a:solidFill>
              </a:rPr>
              <a:t>Q = 900 </a:t>
            </a:r>
            <a:r>
              <a:rPr lang="en-US" sz="2400" dirty="0" err="1" smtClean="0">
                <a:solidFill>
                  <a:srgbClr val="F2F2F2"/>
                </a:solidFill>
              </a:rPr>
              <a:t>gpm</a:t>
            </a:r>
            <a:r>
              <a:rPr lang="en-US" sz="2400" dirty="0" smtClean="0">
                <a:solidFill>
                  <a:srgbClr val="F2F2F2"/>
                </a:solidFill>
              </a:rPr>
              <a:t> (gallons per minute) into ft</a:t>
            </a:r>
            <a:r>
              <a:rPr lang="en-US" sz="2400" baseline="30000" dirty="0" smtClean="0">
                <a:solidFill>
                  <a:srgbClr val="F2F2F2"/>
                </a:solidFill>
              </a:rPr>
              <a:t>3</a:t>
            </a:r>
            <a:r>
              <a:rPr lang="en-US" sz="2400" dirty="0" smtClean="0">
                <a:solidFill>
                  <a:srgbClr val="F2F2F2"/>
                </a:solidFill>
              </a:rPr>
              <a:t>/day</a:t>
            </a:r>
            <a:endParaRPr lang="en-US" sz="2400" dirty="0">
              <a:solidFill>
                <a:srgbClr val="F2F2F2"/>
              </a:solidFill>
            </a:endParaRPr>
          </a:p>
          <a:p>
            <a:pPr marL="0" indent="0">
              <a:buNone/>
            </a:pPr>
            <a:r>
              <a:rPr lang="en-US" sz="2400" dirty="0" smtClean="0">
                <a:solidFill>
                  <a:srgbClr val="F2F2F2"/>
                </a:solidFill>
              </a:rPr>
              <a:t>1 gallon = 0.134 ft</a:t>
            </a:r>
            <a:r>
              <a:rPr lang="en-US" sz="2400" baseline="30000" dirty="0" smtClean="0">
                <a:solidFill>
                  <a:srgbClr val="F2F2F2"/>
                </a:solidFill>
              </a:rPr>
              <a:t>3</a:t>
            </a:r>
            <a:endParaRPr lang="en-US" sz="2000" dirty="0" smtClean="0">
              <a:solidFill>
                <a:srgbClr val="F2F2F2"/>
              </a:solidFill>
            </a:endParaRPr>
          </a:p>
        </p:txBody>
      </p:sp>
      <p:grpSp>
        <p:nvGrpSpPr>
          <p:cNvPr id="9" name="Group 8"/>
          <p:cNvGrpSpPr/>
          <p:nvPr/>
        </p:nvGrpSpPr>
        <p:grpSpPr>
          <a:xfrm>
            <a:off x="1038856" y="1797937"/>
            <a:ext cx="5257568" cy="975911"/>
            <a:chOff x="944272" y="1013165"/>
            <a:chExt cx="5257568" cy="975911"/>
          </a:xfrm>
        </p:grpSpPr>
        <p:sp>
          <p:nvSpPr>
            <p:cNvPr id="10" name="Rectangle 9"/>
            <p:cNvSpPr/>
            <p:nvPr/>
          </p:nvSpPr>
          <p:spPr>
            <a:xfrm>
              <a:off x="944272" y="1013165"/>
              <a:ext cx="5257568"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671338081"/>
                </p:ext>
              </p:extLst>
            </p:nvPr>
          </p:nvGraphicFramePr>
          <p:xfrm>
            <a:off x="1118266" y="1107528"/>
            <a:ext cx="4965700" cy="668338"/>
          </p:xfrm>
          <a:graphic>
            <a:graphicData uri="http://schemas.openxmlformats.org/presentationml/2006/ole">
              <mc:AlternateContent xmlns:mc="http://schemas.openxmlformats.org/markup-compatibility/2006">
                <mc:Choice xmlns:v="urn:schemas-microsoft-com:vml" Requires="v">
                  <p:oleObj spid="_x0000_s22610" name="Equation" r:id="rId4" imgW="3302000" imgH="444500" progId="Equation.DSMT4">
                    <p:embed/>
                  </p:oleObj>
                </mc:Choice>
                <mc:Fallback>
                  <p:oleObj name="Equation" r:id="rId4" imgW="3302000" imgH="444500" progId="Equation.DSMT4">
                    <p:embed/>
                    <p:pic>
                      <p:nvPicPr>
                        <p:cNvPr id="0" name=""/>
                        <p:cNvPicPr/>
                        <p:nvPr/>
                      </p:nvPicPr>
                      <p:blipFill>
                        <a:blip r:embed="rId5"/>
                        <a:stretch>
                          <a:fillRect/>
                        </a:stretch>
                      </p:blipFill>
                      <p:spPr>
                        <a:xfrm>
                          <a:off x="1118266" y="1107528"/>
                          <a:ext cx="4965700" cy="668338"/>
                        </a:xfrm>
                        <a:prstGeom prst="rect">
                          <a:avLst/>
                        </a:prstGeom>
                      </p:spPr>
                    </p:pic>
                  </p:oleObj>
                </mc:Fallback>
              </mc:AlternateContent>
            </a:graphicData>
          </a:graphic>
        </p:graphicFrame>
      </p:grpSp>
    </p:spTree>
    <p:extLst>
      <p:ext uri="{BB962C8B-B14F-4D97-AF65-F5344CB8AC3E}">
        <p14:creationId xmlns:p14="http://schemas.microsoft.com/office/powerpoint/2010/main" val="42787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923621" y="175615"/>
            <a:ext cx="5548452" cy="1404922"/>
          </a:xfrm>
        </p:spPr>
        <p:txBody>
          <a:bodyPr>
            <a:noAutofit/>
          </a:bodyPr>
          <a:lstStyle/>
          <a:p>
            <a:pPr marL="0" indent="0">
              <a:buNone/>
            </a:pPr>
            <a:r>
              <a:rPr lang="en-US" sz="2400" dirty="0" smtClean="0">
                <a:solidFill>
                  <a:srgbClr val="F2F2F2"/>
                </a:solidFill>
              </a:rPr>
              <a:t>Conversions:</a:t>
            </a:r>
            <a:endParaRPr lang="en-US" sz="2400" dirty="0">
              <a:solidFill>
                <a:srgbClr val="F2F2F2"/>
              </a:solidFill>
            </a:endParaRPr>
          </a:p>
          <a:p>
            <a:pPr marL="0" indent="0">
              <a:buNone/>
            </a:pPr>
            <a:r>
              <a:rPr lang="en-US" sz="2400" dirty="0">
                <a:solidFill>
                  <a:srgbClr val="F2F2F2"/>
                </a:solidFill>
              </a:rPr>
              <a:t>T</a:t>
            </a:r>
            <a:r>
              <a:rPr lang="en-US" sz="2400" dirty="0" smtClean="0">
                <a:solidFill>
                  <a:srgbClr val="F2F2F2"/>
                </a:solidFill>
              </a:rPr>
              <a:t> = </a:t>
            </a:r>
            <a:r>
              <a:rPr lang="en-US" sz="2400" dirty="0">
                <a:solidFill>
                  <a:srgbClr val="F2F2F2"/>
                </a:solidFill>
              </a:rPr>
              <a:t>35,200 </a:t>
            </a:r>
            <a:r>
              <a:rPr lang="en-US" sz="2400" dirty="0" err="1">
                <a:solidFill>
                  <a:srgbClr val="F2F2F2"/>
                </a:solidFill>
              </a:rPr>
              <a:t>gpd</a:t>
            </a:r>
            <a:r>
              <a:rPr lang="en-US" sz="2400" dirty="0">
                <a:solidFill>
                  <a:srgbClr val="F2F2F2"/>
                </a:solidFill>
              </a:rPr>
              <a:t>/</a:t>
            </a:r>
            <a:r>
              <a:rPr lang="en-US" sz="2400" dirty="0" err="1" smtClean="0">
                <a:solidFill>
                  <a:srgbClr val="F2F2F2"/>
                </a:solidFill>
              </a:rPr>
              <a:t>ft</a:t>
            </a:r>
            <a:r>
              <a:rPr lang="en-US" sz="2400" dirty="0" smtClean="0">
                <a:solidFill>
                  <a:srgbClr val="F2F2F2"/>
                </a:solidFill>
              </a:rPr>
              <a:t> (gallons per day per foot)</a:t>
            </a:r>
            <a:endParaRPr lang="en-US" sz="2400" dirty="0">
              <a:solidFill>
                <a:srgbClr val="F2F2F2"/>
              </a:solidFill>
            </a:endParaRPr>
          </a:p>
          <a:p>
            <a:pPr marL="0" indent="0">
              <a:buNone/>
            </a:pPr>
            <a:r>
              <a:rPr lang="en-US" sz="2400" dirty="0" smtClean="0">
                <a:solidFill>
                  <a:srgbClr val="F2F2F2"/>
                </a:solidFill>
              </a:rPr>
              <a:t>1 gallon = 0.134 ft</a:t>
            </a:r>
            <a:r>
              <a:rPr lang="en-US" sz="2400" baseline="30000" dirty="0" smtClean="0">
                <a:solidFill>
                  <a:srgbClr val="F2F2F2"/>
                </a:solidFill>
              </a:rPr>
              <a:t>3</a:t>
            </a:r>
            <a:endParaRPr lang="en-US" sz="2000" dirty="0" smtClean="0">
              <a:solidFill>
                <a:srgbClr val="F2F2F2"/>
              </a:solidFill>
            </a:endParaRPr>
          </a:p>
        </p:txBody>
      </p:sp>
      <p:grpSp>
        <p:nvGrpSpPr>
          <p:cNvPr id="9" name="Group 8"/>
          <p:cNvGrpSpPr/>
          <p:nvPr/>
        </p:nvGrpSpPr>
        <p:grpSpPr>
          <a:xfrm>
            <a:off x="1038856" y="1797937"/>
            <a:ext cx="5257568" cy="975911"/>
            <a:chOff x="944272" y="1013165"/>
            <a:chExt cx="5257568" cy="975911"/>
          </a:xfrm>
        </p:grpSpPr>
        <p:sp>
          <p:nvSpPr>
            <p:cNvPr id="10" name="Rectangle 9"/>
            <p:cNvSpPr/>
            <p:nvPr/>
          </p:nvSpPr>
          <p:spPr>
            <a:xfrm>
              <a:off x="944272" y="1013165"/>
              <a:ext cx="5257568"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085295048"/>
                </p:ext>
              </p:extLst>
            </p:nvPr>
          </p:nvGraphicFramePr>
          <p:xfrm>
            <a:off x="1823116" y="1175791"/>
            <a:ext cx="3552825" cy="668337"/>
          </p:xfrm>
          <a:graphic>
            <a:graphicData uri="http://schemas.openxmlformats.org/presentationml/2006/ole">
              <mc:AlternateContent xmlns:mc="http://schemas.openxmlformats.org/markup-compatibility/2006">
                <mc:Choice xmlns:v="urn:schemas-microsoft-com:vml" Requires="v">
                  <p:oleObj spid="_x0000_s23629" name="Equation" r:id="rId4" imgW="2362200" imgH="444500" progId="Equation.DSMT4">
                    <p:embed/>
                  </p:oleObj>
                </mc:Choice>
                <mc:Fallback>
                  <p:oleObj name="Equation" r:id="rId4" imgW="2362200" imgH="444500" progId="Equation.DSMT4">
                    <p:embed/>
                    <p:pic>
                      <p:nvPicPr>
                        <p:cNvPr id="0" name=""/>
                        <p:cNvPicPr/>
                        <p:nvPr/>
                      </p:nvPicPr>
                      <p:blipFill>
                        <a:blip r:embed="rId5"/>
                        <a:stretch>
                          <a:fillRect/>
                        </a:stretch>
                      </p:blipFill>
                      <p:spPr>
                        <a:xfrm>
                          <a:off x="1823116" y="1175791"/>
                          <a:ext cx="3552825" cy="668337"/>
                        </a:xfrm>
                        <a:prstGeom prst="rect">
                          <a:avLst/>
                        </a:prstGeom>
                      </p:spPr>
                    </p:pic>
                  </p:oleObj>
                </mc:Fallback>
              </mc:AlternateContent>
            </a:graphicData>
          </a:graphic>
        </p:graphicFrame>
      </p:grpSp>
    </p:spTree>
    <p:extLst>
      <p:ext uri="{BB962C8B-B14F-4D97-AF65-F5344CB8AC3E}">
        <p14:creationId xmlns:p14="http://schemas.microsoft.com/office/powerpoint/2010/main" val="356833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923621" y="175615"/>
            <a:ext cx="5548452" cy="1404922"/>
          </a:xfrm>
        </p:spPr>
        <p:txBody>
          <a:bodyPr>
            <a:noAutofit/>
          </a:bodyPr>
          <a:lstStyle/>
          <a:p>
            <a:pPr marL="0" indent="0">
              <a:buNone/>
            </a:pPr>
            <a:r>
              <a:rPr lang="en-US" sz="2400" dirty="0" smtClean="0">
                <a:solidFill>
                  <a:srgbClr val="F2F2F2"/>
                </a:solidFill>
              </a:rPr>
              <a:t>Conversions:</a:t>
            </a:r>
            <a:endParaRPr lang="en-US" sz="2400" dirty="0">
              <a:solidFill>
                <a:srgbClr val="F2F2F2"/>
              </a:solidFill>
            </a:endParaRPr>
          </a:p>
          <a:p>
            <a:pPr marL="0" indent="0">
              <a:buNone/>
            </a:pPr>
            <a:r>
              <a:rPr lang="en-US" sz="2400" dirty="0" smtClean="0">
                <a:solidFill>
                  <a:srgbClr val="F2F2F2"/>
                </a:solidFill>
              </a:rPr>
              <a:t>t = 40 years</a:t>
            </a:r>
            <a:endParaRPr lang="en-US" sz="2400" dirty="0">
              <a:solidFill>
                <a:srgbClr val="F2F2F2"/>
              </a:solidFill>
            </a:endParaRPr>
          </a:p>
        </p:txBody>
      </p:sp>
      <p:grpSp>
        <p:nvGrpSpPr>
          <p:cNvPr id="9" name="Group 8"/>
          <p:cNvGrpSpPr/>
          <p:nvPr/>
        </p:nvGrpSpPr>
        <p:grpSpPr>
          <a:xfrm>
            <a:off x="1038856" y="1309981"/>
            <a:ext cx="3392961" cy="975911"/>
            <a:chOff x="944272" y="525209"/>
            <a:chExt cx="3392961" cy="975911"/>
          </a:xfrm>
        </p:grpSpPr>
        <p:sp>
          <p:nvSpPr>
            <p:cNvPr id="10" name="Rectangle 9"/>
            <p:cNvSpPr/>
            <p:nvPr/>
          </p:nvSpPr>
          <p:spPr>
            <a:xfrm>
              <a:off x="944272" y="525209"/>
              <a:ext cx="3392961" cy="975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406883084"/>
                </p:ext>
              </p:extLst>
            </p:nvPr>
          </p:nvGraphicFramePr>
          <p:xfrm>
            <a:off x="1086004" y="695013"/>
            <a:ext cx="3055937" cy="630237"/>
          </p:xfrm>
          <a:graphic>
            <a:graphicData uri="http://schemas.openxmlformats.org/presentationml/2006/ole">
              <mc:AlternateContent xmlns:mc="http://schemas.openxmlformats.org/markup-compatibility/2006">
                <mc:Choice xmlns:v="urn:schemas-microsoft-com:vml" Requires="v">
                  <p:oleObj spid="_x0000_s24651" name="Equation" r:id="rId4" imgW="2032000" imgH="419100" progId="Equation.DSMT4">
                    <p:embed/>
                  </p:oleObj>
                </mc:Choice>
                <mc:Fallback>
                  <p:oleObj name="Equation" r:id="rId4" imgW="2032000" imgH="419100" progId="Equation.DSMT4">
                    <p:embed/>
                    <p:pic>
                      <p:nvPicPr>
                        <p:cNvPr id="0" name=""/>
                        <p:cNvPicPr/>
                        <p:nvPr/>
                      </p:nvPicPr>
                      <p:blipFill>
                        <a:blip r:embed="rId5"/>
                        <a:stretch>
                          <a:fillRect/>
                        </a:stretch>
                      </p:blipFill>
                      <p:spPr>
                        <a:xfrm>
                          <a:off x="1086004" y="695013"/>
                          <a:ext cx="3055937" cy="630237"/>
                        </a:xfrm>
                        <a:prstGeom prst="rect">
                          <a:avLst/>
                        </a:prstGeom>
                      </p:spPr>
                    </p:pic>
                  </p:oleObj>
                </mc:Fallback>
              </mc:AlternateContent>
            </a:graphicData>
          </a:graphic>
        </p:graphicFrame>
      </p:grpSp>
    </p:spTree>
    <p:extLst>
      <p:ext uri="{BB962C8B-B14F-4D97-AF65-F5344CB8AC3E}">
        <p14:creationId xmlns:p14="http://schemas.microsoft.com/office/powerpoint/2010/main" val="4557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2031575" y="283686"/>
            <a:ext cx="5548452" cy="1404922"/>
          </a:xfrm>
        </p:spPr>
        <p:txBody>
          <a:bodyPr>
            <a:noAutofit/>
          </a:bodyPr>
          <a:lstStyle/>
          <a:p>
            <a:pPr marL="0" indent="0">
              <a:buNone/>
            </a:pPr>
            <a:r>
              <a:rPr lang="en-US" sz="2400" dirty="0" smtClean="0">
                <a:solidFill>
                  <a:srgbClr val="F2F2F2"/>
                </a:solidFill>
              </a:rPr>
              <a:t>In groups: Create excel calculation for the </a:t>
            </a:r>
            <a:r>
              <a:rPr lang="en-US" sz="2400" dirty="0" err="1" smtClean="0">
                <a:solidFill>
                  <a:srgbClr val="F2F2F2"/>
                </a:solidFill>
              </a:rPr>
              <a:t>Theis</a:t>
            </a:r>
            <a:r>
              <a:rPr lang="en-US" sz="2400" dirty="0" smtClean="0">
                <a:solidFill>
                  <a:srgbClr val="F2F2F2"/>
                </a:solidFill>
              </a:rPr>
              <a:t> parameter (u) </a:t>
            </a:r>
          </a:p>
          <a:p>
            <a:pPr marL="0" indent="0">
              <a:buNone/>
            </a:pPr>
            <a:endParaRPr lang="en-US" sz="2000" dirty="0" smtClean="0">
              <a:solidFill>
                <a:srgbClr val="F2F2F2"/>
              </a:solidFill>
            </a:endParaRPr>
          </a:p>
        </p:txBody>
      </p:sp>
      <p:grpSp>
        <p:nvGrpSpPr>
          <p:cNvPr id="9" name="Group 8"/>
          <p:cNvGrpSpPr/>
          <p:nvPr/>
        </p:nvGrpSpPr>
        <p:grpSpPr>
          <a:xfrm>
            <a:off x="3869157" y="1431941"/>
            <a:ext cx="1480413" cy="1219599"/>
            <a:chOff x="2945537" y="1891242"/>
            <a:chExt cx="1480413" cy="1219599"/>
          </a:xfrm>
        </p:grpSpPr>
        <p:sp>
          <p:nvSpPr>
            <p:cNvPr id="10" name="Rectangle 9"/>
            <p:cNvSpPr/>
            <p:nvPr/>
          </p:nvSpPr>
          <p:spPr>
            <a:xfrm>
              <a:off x="2945537" y="1891242"/>
              <a:ext cx="1480413"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954464051"/>
                </p:ext>
              </p:extLst>
            </p:nvPr>
          </p:nvGraphicFramePr>
          <p:xfrm>
            <a:off x="3013097" y="1942292"/>
            <a:ext cx="1350963" cy="1089025"/>
          </p:xfrm>
          <a:graphic>
            <a:graphicData uri="http://schemas.openxmlformats.org/presentationml/2006/ole">
              <mc:AlternateContent xmlns:mc="http://schemas.openxmlformats.org/markup-compatibility/2006">
                <mc:Choice xmlns:v="urn:schemas-microsoft-com:vml" Requires="v">
                  <p:oleObj spid="_x0000_s25674" name="Equation" r:id="rId4" imgW="520700" imgH="419100" progId="Equation.DSMT4">
                    <p:embed/>
                  </p:oleObj>
                </mc:Choice>
                <mc:Fallback>
                  <p:oleObj name="Equation" r:id="rId4" imgW="520700" imgH="419100" progId="Equation.DSMT4">
                    <p:embed/>
                    <p:pic>
                      <p:nvPicPr>
                        <p:cNvPr id="0" name=""/>
                        <p:cNvPicPr/>
                        <p:nvPr/>
                      </p:nvPicPr>
                      <p:blipFill>
                        <a:blip r:embed="rId5"/>
                        <a:stretch>
                          <a:fillRect/>
                        </a:stretch>
                      </p:blipFill>
                      <p:spPr>
                        <a:xfrm>
                          <a:off x="3013097" y="1942292"/>
                          <a:ext cx="1350963" cy="1089025"/>
                        </a:xfrm>
                        <a:prstGeom prst="rect">
                          <a:avLst/>
                        </a:prstGeom>
                      </p:spPr>
                    </p:pic>
                  </p:oleObj>
                </mc:Fallback>
              </mc:AlternateContent>
            </a:graphicData>
          </a:graphic>
        </p:graphicFrame>
      </p:grpSp>
      <p:sp>
        <p:nvSpPr>
          <p:cNvPr id="12" name="Content Placeholder 2"/>
          <p:cNvSpPr txBox="1">
            <a:spLocks/>
          </p:cNvSpPr>
          <p:nvPr/>
        </p:nvSpPr>
        <p:spPr>
          <a:xfrm>
            <a:off x="1860022" y="3110841"/>
            <a:ext cx="6260471" cy="20326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srgbClr val="F2F2F2"/>
                </a:solidFill>
              </a:rPr>
              <a:t>r</a:t>
            </a:r>
            <a:r>
              <a:rPr lang="en-US" sz="1600" dirty="0" smtClean="0">
                <a:solidFill>
                  <a:srgbClr val="F2F2F2"/>
                </a:solidFill>
              </a:rPr>
              <a:t> = radial distance from the pumping well to any distance (L)</a:t>
            </a:r>
          </a:p>
          <a:p>
            <a:pPr marL="0" indent="0">
              <a:buNone/>
            </a:pPr>
            <a:r>
              <a:rPr lang="en-US" sz="1600" dirty="0">
                <a:solidFill>
                  <a:srgbClr val="F2F2F2"/>
                </a:solidFill>
              </a:rPr>
              <a:t>S</a:t>
            </a:r>
            <a:r>
              <a:rPr lang="en-US" sz="1600" dirty="0" smtClean="0">
                <a:solidFill>
                  <a:srgbClr val="F2F2F2"/>
                </a:solidFill>
              </a:rPr>
              <a:t> = coefficient of storage (L</a:t>
            </a:r>
            <a:r>
              <a:rPr lang="en-US" sz="1600" baseline="30000" dirty="0" smtClean="0">
                <a:solidFill>
                  <a:srgbClr val="F2F2F2"/>
                </a:solidFill>
              </a:rPr>
              <a:t>3</a:t>
            </a:r>
            <a:r>
              <a:rPr lang="en-US" sz="1600" dirty="0" smtClean="0">
                <a:solidFill>
                  <a:srgbClr val="F2F2F2"/>
                </a:solidFill>
              </a:rPr>
              <a:t>/L</a:t>
            </a:r>
            <a:r>
              <a:rPr lang="en-US" sz="1600" baseline="30000" dirty="0" smtClean="0">
                <a:solidFill>
                  <a:srgbClr val="F2F2F2"/>
                </a:solidFill>
              </a:rPr>
              <a:t>3</a:t>
            </a:r>
            <a:r>
              <a:rPr lang="en-US" sz="1600" dirty="0" smtClean="0">
                <a:solidFill>
                  <a:srgbClr val="F2F2F2"/>
                </a:solidFill>
              </a:rPr>
              <a:t>)  </a:t>
            </a:r>
          </a:p>
          <a:p>
            <a:pPr marL="0" indent="0">
              <a:buNone/>
            </a:pPr>
            <a:r>
              <a:rPr lang="en-US" sz="1600" dirty="0">
                <a:solidFill>
                  <a:srgbClr val="F2F2F2"/>
                </a:solidFill>
              </a:rPr>
              <a:t>T = </a:t>
            </a:r>
            <a:r>
              <a:rPr lang="en-US" sz="1600" dirty="0" err="1">
                <a:solidFill>
                  <a:srgbClr val="F2F2F2"/>
                </a:solidFill>
              </a:rPr>
              <a:t>transmissivity</a:t>
            </a:r>
            <a:r>
              <a:rPr lang="en-US" sz="1600" dirty="0">
                <a:solidFill>
                  <a:srgbClr val="F2F2F2"/>
                </a:solidFill>
              </a:rPr>
              <a:t> of the aquifer (L</a:t>
            </a:r>
            <a:r>
              <a:rPr lang="en-US" sz="1600" baseline="30000" dirty="0">
                <a:solidFill>
                  <a:srgbClr val="F2F2F2"/>
                </a:solidFill>
              </a:rPr>
              <a:t>2</a:t>
            </a:r>
            <a:r>
              <a:rPr lang="en-US" sz="1600" dirty="0">
                <a:solidFill>
                  <a:srgbClr val="F2F2F2"/>
                </a:solidFill>
              </a:rPr>
              <a:t>/t)</a:t>
            </a:r>
          </a:p>
          <a:p>
            <a:pPr marL="0" indent="0">
              <a:buNone/>
            </a:pPr>
            <a:r>
              <a:rPr lang="en-US" sz="1600" dirty="0" smtClean="0">
                <a:solidFill>
                  <a:srgbClr val="F2F2F2"/>
                </a:solidFill>
              </a:rPr>
              <a:t>t = elapsed time since pumping began (t)</a:t>
            </a:r>
          </a:p>
          <a:p>
            <a:pPr marL="0" indent="0">
              <a:buNone/>
            </a:pPr>
            <a:r>
              <a:rPr lang="en-US" sz="1600" dirty="0" smtClean="0">
                <a:solidFill>
                  <a:srgbClr val="F2F2F2"/>
                </a:solidFill>
              </a:rPr>
              <a:t>u = </a:t>
            </a:r>
            <a:r>
              <a:rPr lang="en-US" sz="1600" dirty="0" err="1" smtClean="0">
                <a:solidFill>
                  <a:srgbClr val="F2F2F2"/>
                </a:solidFill>
              </a:rPr>
              <a:t>Theis</a:t>
            </a:r>
            <a:r>
              <a:rPr lang="en-US" sz="1600" dirty="0" smtClean="0">
                <a:solidFill>
                  <a:srgbClr val="F2F2F2"/>
                </a:solidFill>
              </a:rPr>
              <a:t> equation parameter (</a:t>
            </a:r>
            <a:r>
              <a:rPr lang="en-US" sz="1600" dirty="0" err="1" smtClean="0">
                <a:solidFill>
                  <a:srgbClr val="F2F2F2"/>
                </a:solidFill>
              </a:rPr>
              <a:t>unitless</a:t>
            </a:r>
            <a:r>
              <a:rPr lang="en-US" sz="1600" dirty="0" smtClean="0">
                <a:solidFill>
                  <a:srgbClr val="F2F2F2"/>
                </a:solidFill>
              </a:rPr>
              <a:t>)</a:t>
            </a:r>
            <a:endParaRPr lang="en-US" sz="1600" dirty="0">
              <a:solidFill>
                <a:srgbClr val="F2F2F2"/>
              </a:solidFill>
            </a:endParaRPr>
          </a:p>
        </p:txBody>
      </p:sp>
      <p:sp>
        <p:nvSpPr>
          <p:cNvPr id="13" name="Content Placeholder 2"/>
          <p:cNvSpPr txBox="1">
            <a:spLocks/>
          </p:cNvSpPr>
          <p:nvPr/>
        </p:nvSpPr>
        <p:spPr>
          <a:xfrm>
            <a:off x="6949810" y="986146"/>
            <a:ext cx="1927335" cy="15858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chemeClr val="accent5">
                    <a:lumMod val="60000"/>
                    <a:lumOff val="40000"/>
                  </a:schemeClr>
                </a:solidFill>
              </a:rPr>
              <a:t>How did you create this calculation in excel? </a:t>
            </a:r>
          </a:p>
          <a:p>
            <a:pPr marL="0" indent="0">
              <a:buFont typeface="Arial"/>
              <a:buNone/>
            </a:pPr>
            <a:endParaRPr lang="en-US" sz="2000" dirty="0" smtClean="0">
              <a:solidFill>
                <a:schemeClr val="tx2">
                  <a:lumMod val="20000"/>
                  <a:lumOff val="80000"/>
                </a:schemeClr>
              </a:solidFill>
            </a:endParaRPr>
          </a:p>
        </p:txBody>
      </p:sp>
    </p:spTree>
    <p:extLst>
      <p:ext uri="{BB962C8B-B14F-4D97-AF65-F5344CB8AC3E}">
        <p14:creationId xmlns:p14="http://schemas.microsoft.com/office/powerpoint/2010/main" val="310616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1842412" y="486319"/>
            <a:ext cx="5548452" cy="1404922"/>
          </a:xfrm>
        </p:spPr>
        <p:txBody>
          <a:bodyPr>
            <a:noAutofit/>
          </a:bodyPr>
          <a:lstStyle/>
          <a:p>
            <a:pPr marL="0" indent="0">
              <a:buNone/>
            </a:pPr>
            <a:r>
              <a:rPr lang="en-US" sz="2400" dirty="0" smtClean="0">
                <a:solidFill>
                  <a:srgbClr val="F2F2F2"/>
                </a:solidFill>
              </a:rPr>
              <a:t>Now, calculate entire W(u) term: </a:t>
            </a:r>
          </a:p>
          <a:p>
            <a:pPr marL="0" indent="0">
              <a:buNone/>
            </a:pPr>
            <a:endParaRPr lang="en-US" sz="2000" dirty="0" smtClean="0">
              <a:solidFill>
                <a:srgbClr val="F2F2F2"/>
              </a:solidFill>
            </a:endParaRPr>
          </a:p>
        </p:txBody>
      </p:sp>
      <p:sp>
        <p:nvSpPr>
          <p:cNvPr id="12" name="Content Placeholder 2"/>
          <p:cNvSpPr txBox="1">
            <a:spLocks/>
          </p:cNvSpPr>
          <p:nvPr/>
        </p:nvSpPr>
        <p:spPr>
          <a:xfrm>
            <a:off x="6828204" y="1540009"/>
            <a:ext cx="1927335" cy="15858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chemeClr val="accent5">
                    <a:lumMod val="60000"/>
                    <a:lumOff val="40000"/>
                  </a:schemeClr>
                </a:solidFill>
              </a:rPr>
              <a:t>How did you create this calculation in excel? </a:t>
            </a:r>
          </a:p>
          <a:p>
            <a:pPr marL="0" indent="0">
              <a:buFont typeface="Arial"/>
              <a:buNone/>
            </a:pPr>
            <a:endParaRPr lang="en-US" sz="2000" dirty="0" smtClean="0">
              <a:solidFill>
                <a:schemeClr val="tx2">
                  <a:lumMod val="20000"/>
                  <a:lumOff val="80000"/>
                </a:schemeClr>
              </a:solidFill>
            </a:endParaRPr>
          </a:p>
        </p:txBody>
      </p:sp>
      <p:grpSp>
        <p:nvGrpSpPr>
          <p:cNvPr id="14" name="Group 13"/>
          <p:cNvGrpSpPr/>
          <p:nvPr/>
        </p:nvGrpSpPr>
        <p:grpSpPr>
          <a:xfrm>
            <a:off x="1225705" y="1717475"/>
            <a:ext cx="5359290" cy="1219599"/>
            <a:chOff x="1554046" y="3110841"/>
            <a:chExt cx="5430206" cy="1219599"/>
          </a:xfrm>
        </p:grpSpPr>
        <p:sp>
          <p:nvSpPr>
            <p:cNvPr id="15" name="Rectangle 14"/>
            <p:cNvSpPr/>
            <p:nvPr/>
          </p:nvSpPr>
          <p:spPr>
            <a:xfrm>
              <a:off x="1554046" y="3110841"/>
              <a:ext cx="5430206"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030048714"/>
                </p:ext>
              </p:extLst>
            </p:nvPr>
          </p:nvGraphicFramePr>
          <p:xfrm>
            <a:off x="1817400" y="3260629"/>
            <a:ext cx="4924425" cy="831850"/>
          </p:xfrm>
          <a:graphic>
            <a:graphicData uri="http://schemas.openxmlformats.org/presentationml/2006/ole">
              <mc:AlternateContent xmlns:mc="http://schemas.openxmlformats.org/markup-compatibility/2006">
                <mc:Choice xmlns:v="urn:schemas-microsoft-com:vml" Requires="v">
                  <p:oleObj spid="_x0000_s30790" name="Equation" r:id="rId4" imgW="2781300" imgH="469900" progId="Equation.DSMT4">
                    <p:embed/>
                  </p:oleObj>
                </mc:Choice>
                <mc:Fallback>
                  <p:oleObj name="Equation" r:id="rId4" imgW="2781300" imgH="469900" progId="Equation.DSMT4">
                    <p:embed/>
                    <p:pic>
                      <p:nvPicPr>
                        <p:cNvPr id="0" name=""/>
                        <p:cNvPicPr/>
                        <p:nvPr/>
                      </p:nvPicPr>
                      <p:blipFill>
                        <a:blip r:embed="rId5"/>
                        <a:stretch>
                          <a:fillRect/>
                        </a:stretch>
                      </p:blipFill>
                      <p:spPr>
                        <a:xfrm>
                          <a:off x="1817400" y="3260629"/>
                          <a:ext cx="4924425" cy="831850"/>
                        </a:xfrm>
                        <a:prstGeom prst="rect">
                          <a:avLst/>
                        </a:prstGeom>
                      </p:spPr>
                    </p:pic>
                  </p:oleObj>
                </mc:Fallback>
              </mc:AlternateContent>
            </a:graphicData>
          </a:graphic>
        </p:graphicFrame>
      </p:grpSp>
    </p:spTree>
    <p:extLst>
      <p:ext uri="{BB962C8B-B14F-4D97-AF65-F5344CB8AC3E}">
        <p14:creationId xmlns:p14="http://schemas.microsoft.com/office/powerpoint/2010/main" val="414600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1842412" y="486319"/>
            <a:ext cx="5548452" cy="1404922"/>
          </a:xfrm>
        </p:spPr>
        <p:txBody>
          <a:bodyPr>
            <a:noAutofit/>
          </a:bodyPr>
          <a:lstStyle/>
          <a:p>
            <a:pPr marL="0" indent="0">
              <a:buNone/>
            </a:pPr>
            <a:r>
              <a:rPr lang="en-US" sz="2400" dirty="0" smtClean="0">
                <a:solidFill>
                  <a:srgbClr val="F2F2F2"/>
                </a:solidFill>
              </a:rPr>
              <a:t>Next, calculate S for the 40 year period in excel </a:t>
            </a:r>
          </a:p>
          <a:p>
            <a:pPr marL="0" indent="0">
              <a:buNone/>
            </a:pPr>
            <a:endParaRPr lang="en-US" sz="2000" dirty="0" smtClean="0">
              <a:solidFill>
                <a:srgbClr val="F2F2F2"/>
              </a:solidFill>
            </a:endParaRPr>
          </a:p>
        </p:txBody>
      </p:sp>
      <p:sp>
        <p:nvSpPr>
          <p:cNvPr id="9" name="Content Placeholder 2"/>
          <p:cNvSpPr txBox="1">
            <a:spLocks/>
          </p:cNvSpPr>
          <p:nvPr/>
        </p:nvSpPr>
        <p:spPr>
          <a:xfrm>
            <a:off x="1860022" y="3110841"/>
            <a:ext cx="6260471" cy="5133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rgbClr val="F2F2F2"/>
                </a:solidFill>
              </a:rPr>
              <a:t>s = drawdown at any time and distance from a pumping well (L)</a:t>
            </a:r>
          </a:p>
          <a:p>
            <a:pPr marL="0" indent="0">
              <a:buNone/>
            </a:pPr>
            <a:r>
              <a:rPr lang="en-US" sz="1800" dirty="0" smtClean="0">
                <a:solidFill>
                  <a:srgbClr val="F2F2F2"/>
                </a:solidFill>
              </a:rPr>
              <a:t>Q = discharge from pumping well </a:t>
            </a:r>
            <a:r>
              <a:rPr lang="en-US" sz="1800" dirty="0">
                <a:solidFill>
                  <a:srgbClr val="F2F2F2"/>
                </a:solidFill>
              </a:rPr>
              <a:t>(L</a:t>
            </a:r>
            <a:r>
              <a:rPr lang="en-US" sz="1800" baseline="30000" dirty="0">
                <a:solidFill>
                  <a:srgbClr val="F2F2F2"/>
                </a:solidFill>
              </a:rPr>
              <a:t>3</a:t>
            </a:r>
            <a:r>
              <a:rPr lang="en-US" sz="1800" dirty="0">
                <a:solidFill>
                  <a:srgbClr val="F2F2F2"/>
                </a:solidFill>
              </a:rPr>
              <a:t>/t</a:t>
            </a:r>
            <a:r>
              <a:rPr lang="en-US" sz="1800" dirty="0" smtClean="0">
                <a:solidFill>
                  <a:srgbClr val="F2F2F2"/>
                </a:solidFill>
              </a:rPr>
              <a:t>)</a:t>
            </a:r>
          </a:p>
          <a:p>
            <a:pPr marL="0" indent="0">
              <a:buNone/>
            </a:pPr>
            <a:r>
              <a:rPr lang="en-US" sz="1800" dirty="0" smtClean="0">
                <a:solidFill>
                  <a:srgbClr val="F2F2F2"/>
                </a:solidFill>
              </a:rPr>
              <a:t>T = </a:t>
            </a:r>
            <a:r>
              <a:rPr lang="en-US" sz="1800" dirty="0" err="1">
                <a:solidFill>
                  <a:srgbClr val="F2F2F2"/>
                </a:solidFill>
              </a:rPr>
              <a:t>t</a:t>
            </a:r>
            <a:r>
              <a:rPr lang="en-US" sz="1800" dirty="0" err="1" smtClean="0">
                <a:solidFill>
                  <a:srgbClr val="F2F2F2"/>
                </a:solidFill>
              </a:rPr>
              <a:t>ransmissivity</a:t>
            </a:r>
            <a:r>
              <a:rPr lang="en-US" sz="1800" dirty="0" smtClean="0">
                <a:solidFill>
                  <a:srgbClr val="F2F2F2"/>
                </a:solidFill>
              </a:rPr>
              <a:t> of the aquifer (L</a:t>
            </a:r>
            <a:r>
              <a:rPr lang="en-US" sz="1800" baseline="30000" dirty="0" smtClean="0">
                <a:solidFill>
                  <a:srgbClr val="F2F2F2"/>
                </a:solidFill>
              </a:rPr>
              <a:t>2</a:t>
            </a:r>
            <a:r>
              <a:rPr lang="en-US" sz="1800" dirty="0" smtClean="0">
                <a:solidFill>
                  <a:srgbClr val="F2F2F2"/>
                </a:solidFill>
              </a:rPr>
              <a:t>/</a:t>
            </a:r>
            <a:r>
              <a:rPr lang="en-US" sz="1800" dirty="0">
                <a:solidFill>
                  <a:srgbClr val="F2F2F2"/>
                </a:solidFill>
              </a:rPr>
              <a:t>t</a:t>
            </a:r>
            <a:r>
              <a:rPr lang="en-US" sz="1800" dirty="0" smtClean="0">
                <a:solidFill>
                  <a:srgbClr val="F2F2F2"/>
                </a:solidFill>
              </a:rPr>
              <a:t>)</a:t>
            </a:r>
          </a:p>
          <a:p>
            <a:pPr marL="0" indent="0">
              <a:buNone/>
            </a:pPr>
            <a:r>
              <a:rPr lang="en-US" sz="1800" dirty="0" smtClean="0">
                <a:solidFill>
                  <a:srgbClr val="F2F2F2"/>
                </a:solidFill>
              </a:rPr>
              <a:t>u = </a:t>
            </a:r>
            <a:r>
              <a:rPr lang="en-US" sz="1800" dirty="0" err="1" smtClean="0">
                <a:solidFill>
                  <a:srgbClr val="F2F2F2"/>
                </a:solidFill>
              </a:rPr>
              <a:t>Theis</a:t>
            </a:r>
            <a:r>
              <a:rPr lang="en-US" sz="1800" dirty="0" smtClean="0">
                <a:solidFill>
                  <a:srgbClr val="F2F2F2"/>
                </a:solidFill>
              </a:rPr>
              <a:t> equation parameter (</a:t>
            </a:r>
            <a:r>
              <a:rPr lang="en-US" sz="1800" dirty="0" err="1" smtClean="0">
                <a:solidFill>
                  <a:srgbClr val="F2F2F2"/>
                </a:solidFill>
              </a:rPr>
              <a:t>unitless</a:t>
            </a:r>
            <a:r>
              <a:rPr lang="en-US" sz="1800" dirty="0" smtClean="0">
                <a:solidFill>
                  <a:srgbClr val="F2F2F2"/>
                </a:solidFill>
              </a:rPr>
              <a:t>)</a:t>
            </a:r>
          </a:p>
          <a:p>
            <a:pPr marL="0" indent="0">
              <a:buNone/>
            </a:pPr>
            <a:r>
              <a:rPr lang="en-US" sz="1800" dirty="0" smtClean="0">
                <a:solidFill>
                  <a:srgbClr val="F2F2F2"/>
                </a:solidFill>
              </a:rPr>
              <a:t>W(u) = </a:t>
            </a:r>
            <a:r>
              <a:rPr lang="en-US" sz="1800" dirty="0" err="1" smtClean="0">
                <a:solidFill>
                  <a:srgbClr val="F2F2F2"/>
                </a:solidFill>
              </a:rPr>
              <a:t>Theis</a:t>
            </a:r>
            <a:r>
              <a:rPr lang="en-US" sz="1800" dirty="0" smtClean="0">
                <a:solidFill>
                  <a:srgbClr val="F2F2F2"/>
                </a:solidFill>
              </a:rPr>
              <a:t> well function (</a:t>
            </a:r>
            <a:r>
              <a:rPr lang="en-US" sz="1800" dirty="0" err="1" smtClean="0">
                <a:solidFill>
                  <a:srgbClr val="F2F2F2"/>
                </a:solidFill>
              </a:rPr>
              <a:t>unitless</a:t>
            </a:r>
            <a:r>
              <a:rPr lang="en-US" sz="1800" dirty="0" smtClean="0">
                <a:solidFill>
                  <a:srgbClr val="F2F2F2"/>
                </a:solidFill>
              </a:rPr>
              <a:t>)   </a:t>
            </a:r>
            <a:endParaRPr lang="en-US" sz="1800" dirty="0">
              <a:solidFill>
                <a:srgbClr val="F2F2F2"/>
              </a:solidFill>
            </a:endParaRPr>
          </a:p>
        </p:txBody>
      </p:sp>
      <p:grpSp>
        <p:nvGrpSpPr>
          <p:cNvPr id="10" name="Group 9"/>
          <p:cNvGrpSpPr/>
          <p:nvPr/>
        </p:nvGrpSpPr>
        <p:grpSpPr>
          <a:xfrm>
            <a:off x="3648142" y="1254424"/>
            <a:ext cx="2567211" cy="1219599"/>
            <a:chOff x="3648142" y="1891242"/>
            <a:chExt cx="2567211" cy="1219599"/>
          </a:xfrm>
        </p:grpSpPr>
        <p:sp>
          <p:nvSpPr>
            <p:cNvPr id="11" name="Rectangle 10"/>
            <p:cNvSpPr/>
            <p:nvPr/>
          </p:nvSpPr>
          <p:spPr>
            <a:xfrm>
              <a:off x="3648142" y="1891242"/>
              <a:ext cx="2567211" cy="121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155428014"/>
                </p:ext>
              </p:extLst>
            </p:nvPr>
          </p:nvGraphicFramePr>
          <p:xfrm>
            <a:off x="3819497" y="2039841"/>
            <a:ext cx="2265126" cy="977113"/>
          </p:xfrm>
          <a:graphic>
            <a:graphicData uri="http://schemas.openxmlformats.org/presentationml/2006/ole">
              <mc:AlternateContent xmlns:mc="http://schemas.openxmlformats.org/markup-compatibility/2006">
                <mc:Choice xmlns:v="urn:schemas-microsoft-com:vml" Requires="v">
                  <p:oleObj spid="_x0000_s28742" name="Equation" r:id="rId4" imgW="914400" imgH="393700" progId="Equation.DSMT4">
                    <p:embed/>
                  </p:oleObj>
                </mc:Choice>
                <mc:Fallback>
                  <p:oleObj name="Equation" r:id="rId4" imgW="914400" imgH="393700" progId="Equation.DSMT4">
                    <p:embed/>
                    <p:pic>
                      <p:nvPicPr>
                        <p:cNvPr id="0" name=""/>
                        <p:cNvPicPr/>
                        <p:nvPr/>
                      </p:nvPicPr>
                      <p:blipFill>
                        <a:blip r:embed="rId5"/>
                        <a:stretch>
                          <a:fillRect/>
                        </a:stretch>
                      </p:blipFill>
                      <p:spPr>
                        <a:xfrm>
                          <a:off x="3819497" y="2039841"/>
                          <a:ext cx="2265126" cy="977113"/>
                        </a:xfrm>
                        <a:prstGeom prst="rect">
                          <a:avLst/>
                        </a:prstGeom>
                      </p:spPr>
                    </p:pic>
                  </p:oleObj>
                </mc:Fallback>
              </mc:AlternateContent>
            </a:graphicData>
          </a:graphic>
        </p:graphicFrame>
      </p:grpSp>
      <p:sp>
        <p:nvSpPr>
          <p:cNvPr id="13" name="Content Placeholder 2"/>
          <p:cNvSpPr txBox="1">
            <a:spLocks/>
          </p:cNvSpPr>
          <p:nvPr/>
        </p:nvSpPr>
        <p:spPr>
          <a:xfrm>
            <a:off x="6652553" y="1098306"/>
            <a:ext cx="1927335" cy="15858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chemeClr val="accent5">
                    <a:lumMod val="60000"/>
                    <a:lumOff val="40000"/>
                  </a:schemeClr>
                </a:solidFill>
              </a:rPr>
              <a:t>How did you create this calculation in excel? </a:t>
            </a:r>
          </a:p>
          <a:p>
            <a:pPr marL="0" indent="0">
              <a:buFont typeface="Arial"/>
              <a:buNone/>
            </a:pPr>
            <a:endParaRPr lang="en-US" sz="2000" dirty="0" smtClean="0">
              <a:solidFill>
                <a:schemeClr val="tx2">
                  <a:lumMod val="20000"/>
                  <a:lumOff val="80000"/>
                </a:schemeClr>
              </a:solidFill>
            </a:endParaRPr>
          </a:p>
        </p:txBody>
      </p:sp>
    </p:spTree>
    <p:extLst>
      <p:ext uri="{BB962C8B-B14F-4D97-AF65-F5344CB8AC3E}">
        <p14:creationId xmlns:p14="http://schemas.microsoft.com/office/powerpoint/2010/main" val="2308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rgbClr val="F2F2F2"/>
                </a:solidFill>
              </a:rPr>
              <a:t>Water Budget for Watershed</a:t>
            </a:r>
            <a:endParaRPr lang="en-US" sz="4000" dirty="0">
              <a:solidFill>
                <a:srgbClr val="F2F2F2"/>
              </a:solidFill>
            </a:endParaRPr>
          </a:p>
        </p:txBody>
      </p:sp>
      <p:sp>
        <p:nvSpPr>
          <p:cNvPr id="11" name="Content Placeholder 2"/>
          <p:cNvSpPr>
            <a:spLocks noGrp="1"/>
          </p:cNvSpPr>
          <p:nvPr>
            <p:ph idx="1"/>
          </p:nvPr>
        </p:nvSpPr>
        <p:spPr>
          <a:xfrm>
            <a:off x="1086086" y="1059117"/>
            <a:ext cx="7899152" cy="3533899"/>
          </a:xfrm>
        </p:spPr>
        <p:txBody>
          <a:bodyPr>
            <a:noAutofit/>
          </a:bodyPr>
          <a:lstStyle/>
          <a:p>
            <a:r>
              <a:rPr lang="en-US" sz="2400" dirty="0" smtClean="0">
                <a:solidFill>
                  <a:schemeClr val="bg1">
                    <a:lumMod val="95000"/>
                  </a:schemeClr>
                </a:solidFill>
              </a:rPr>
              <a:t>Watershed: </a:t>
            </a:r>
            <a:r>
              <a:rPr lang="en-US" sz="2000" dirty="0">
                <a:solidFill>
                  <a:schemeClr val="bg1">
                    <a:lumMod val="95000"/>
                  </a:schemeClr>
                </a:solidFill>
              </a:rPr>
              <a:t>A watershed is an area of land that drains all the streams and rainfall to a common outlet such as the outflow of a reservoir, mouth of a bay, or any point along a stream channel. </a:t>
            </a:r>
            <a:endParaRPr lang="en-US" sz="2000" dirty="0" smtClean="0">
              <a:solidFill>
                <a:schemeClr val="bg1">
                  <a:lumMod val="95000"/>
                </a:schemeClr>
              </a:solidFill>
            </a:endParaRPr>
          </a:p>
        </p:txBody>
      </p:sp>
      <p:pic>
        <p:nvPicPr>
          <p:cNvPr id="2" name="Picture 1"/>
          <p:cNvPicPr>
            <a:picLocks noChangeAspect="1"/>
          </p:cNvPicPr>
          <p:nvPr/>
        </p:nvPicPr>
        <p:blipFill>
          <a:blip r:embed="rId4"/>
          <a:stretch>
            <a:fillRect/>
          </a:stretch>
        </p:blipFill>
        <p:spPr>
          <a:xfrm>
            <a:off x="1122093" y="2324938"/>
            <a:ext cx="3769123" cy="2700618"/>
          </a:xfrm>
          <a:prstGeom prst="rect">
            <a:avLst/>
          </a:prstGeom>
        </p:spPr>
      </p:pic>
      <p:pic>
        <p:nvPicPr>
          <p:cNvPr id="4" name="Picture 3"/>
          <p:cNvPicPr>
            <a:picLocks noChangeAspect="1"/>
          </p:cNvPicPr>
          <p:nvPr/>
        </p:nvPicPr>
        <p:blipFill>
          <a:blip r:embed="rId5"/>
          <a:stretch>
            <a:fillRect/>
          </a:stretch>
        </p:blipFill>
        <p:spPr>
          <a:xfrm>
            <a:off x="5191169" y="2324938"/>
            <a:ext cx="3389897" cy="2700618"/>
          </a:xfrm>
          <a:prstGeom prst="rect">
            <a:avLst/>
          </a:prstGeom>
        </p:spPr>
      </p:pic>
    </p:spTree>
    <p:extLst>
      <p:ext uri="{BB962C8B-B14F-4D97-AF65-F5344CB8AC3E}">
        <p14:creationId xmlns:p14="http://schemas.microsoft.com/office/powerpoint/2010/main" val="2494965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ontent Placeholder 2"/>
          <p:cNvSpPr>
            <a:spLocks noGrp="1"/>
          </p:cNvSpPr>
          <p:nvPr>
            <p:ph idx="1"/>
          </p:nvPr>
        </p:nvSpPr>
        <p:spPr>
          <a:xfrm>
            <a:off x="999861" y="824040"/>
            <a:ext cx="7971863" cy="4120203"/>
          </a:xfrm>
        </p:spPr>
        <p:txBody>
          <a:bodyPr>
            <a:noAutofit/>
          </a:bodyPr>
          <a:lstStyle/>
          <a:p>
            <a:r>
              <a:rPr lang="en-US" sz="2000" dirty="0" smtClean="0">
                <a:solidFill>
                  <a:srgbClr val="F2F2F2"/>
                </a:solidFill>
              </a:rPr>
              <a:t>For the next steps in the homework you will need to change the distance from the pumping well to see what the cone of depression looks like.</a:t>
            </a:r>
          </a:p>
          <a:p>
            <a:endParaRPr lang="en-US" sz="2000" dirty="0" smtClean="0">
              <a:solidFill>
                <a:srgbClr val="F2F2F2"/>
              </a:solidFill>
            </a:endParaRPr>
          </a:p>
          <a:p>
            <a:r>
              <a:rPr lang="en-US" sz="2000" dirty="0" smtClean="0">
                <a:solidFill>
                  <a:srgbClr val="F2F2F2"/>
                </a:solidFill>
              </a:rPr>
              <a:t>If you have your excel equations programmed correctly and you change the r value, the other parameters (u, W(u), and s) will change.</a:t>
            </a:r>
          </a:p>
          <a:p>
            <a:endParaRPr lang="en-US" sz="2000" dirty="0" smtClean="0">
              <a:solidFill>
                <a:srgbClr val="F2F2F2"/>
              </a:solidFill>
            </a:endParaRPr>
          </a:p>
          <a:p>
            <a:r>
              <a:rPr lang="en-US" sz="2000" dirty="0" smtClean="0">
                <a:solidFill>
                  <a:srgbClr val="F2F2F2"/>
                </a:solidFill>
              </a:rPr>
              <a:t>Then, fill in the W(u) values into that portion of the spreadsheet and fill in each value of s into Table 1 and 2 as the distances change.</a:t>
            </a:r>
          </a:p>
          <a:p>
            <a:endParaRPr lang="en-US" sz="2000" dirty="0" smtClean="0">
              <a:solidFill>
                <a:srgbClr val="F2F2F2"/>
              </a:solidFill>
            </a:endParaRPr>
          </a:p>
          <a:p>
            <a:r>
              <a:rPr lang="en-US" sz="2000" dirty="0" smtClean="0">
                <a:solidFill>
                  <a:srgbClr val="F2F2F2"/>
                </a:solidFill>
              </a:rPr>
              <a:t>This will automatically create the </a:t>
            </a:r>
            <a:r>
              <a:rPr lang="en-US" sz="2000" dirty="0" err="1" smtClean="0">
                <a:solidFill>
                  <a:srgbClr val="F2F2F2"/>
                </a:solidFill>
              </a:rPr>
              <a:t>drowndown</a:t>
            </a:r>
            <a:r>
              <a:rPr lang="en-US" sz="2000" dirty="0" smtClean="0">
                <a:solidFill>
                  <a:srgbClr val="F2F2F2"/>
                </a:solidFill>
              </a:rPr>
              <a:t> figures below</a:t>
            </a:r>
          </a:p>
          <a:p>
            <a:pPr marL="0" indent="0">
              <a:buNone/>
            </a:pPr>
            <a:r>
              <a:rPr lang="en-US" sz="2000" dirty="0" smtClean="0">
                <a:solidFill>
                  <a:srgbClr val="F2F2F2"/>
                </a:solidFill>
              </a:rPr>
              <a:t> </a:t>
            </a:r>
          </a:p>
          <a:p>
            <a:pPr marL="0" indent="0">
              <a:buNone/>
            </a:pPr>
            <a:endParaRPr lang="en-US" sz="1800" dirty="0" smtClean="0">
              <a:solidFill>
                <a:srgbClr val="F2F2F2"/>
              </a:solidFill>
            </a:endParaRPr>
          </a:p>
        </p:txBody>
      </p:sp>
    </p:spTree>
    <p:extLst>
      <p:ext uri="{BB962C8B-B14F-4D97-AF65-F5344CB8AC3E}">
        <p14:creationId xmlns:p14="http://schemas.microsoft.com/office/powerpoint/2010/main" val="34067197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2">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Screen Shot 2016-02-25 at 8.23.30 AM.png"/>
          <p:cNvPicPr>
            <a:picLocks noChangeAspect="1"/>
          </p:cNvPicPr>
          <p:nvPr/>
        </p:nvPicPr>
        <p:blipFill rotWithShape="1">
          <a:blip r:embed="rId3">
            <a:extLst>
              <a:ext uri="{28A0092B-C50C-407E-A947-70E740481C1C}">
                <a14:useLocalDpi xmlns:a14="http://schemas.microsoft.com/office/drawing/2010/main" val="0"/>
              </a:ext>
            </a:extLst>
          </a:blip>
          <a:srcRect r="37052"/>
          <a:stretch/>
        </p:blipFill>
        <p:spPr>
          <a:xfrm>
            <a:off x="1186068" y="202633"/>
            <a:ext cx="7461379" cy="4844485"/>
          </a:xfrm>
          <a:prstGeom prst="rect">
            <a:avLst/>
          </a:prstGeom>
        </p:spPr>
      </p:pic>
    </p:spTree>
    <p:extLst>
      <p:ext uri="{BB962C8B-B14F-4D97-AF65-F5344CB8AC3E}">
        <p14:creationId xmlns:p14="http://schemas.microsoft.com/office/powerpoint/2010/main" val="3941936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 y="0"/>
            <a:ext cx="791882" cy="5143500"/>
            <a:chOff x="1" y="0"/>
            <a:chExt cx="791882" cy="5715000"/>
          </a:xfrm>
        </p:grpSpPr>
        <p:pic>
          <p:nvPicPr>
            <p:cNvPr id="7" name="Picture 6" descr="2013-06-08 11.02.39.jpg"/>
            <p:cNvPicPr>
              <a:picLocks noChangeAspect="1"/>
            </p:cNvPicPr>
            <p:nvPr/>
          </p:nvPicPr>
          <p:blipFill rotWithShape="1">
            <a:blip r:embed="rId3">
              <a:extLst>
                <a:ext uri="{28A0092B-C50C-407E-A947-70E740481C1C}">
                  <a14:useLocalDpi xmlns:a14="http://schemas.microsoft.com/office/drawing/2010/main" val="0"/>
                </a:ext>
              </a:extLst>
            </a:blip>
            <a:srcRect l="39822" r="34734"/>
            <a:stretch/>
          </p:blipFill>
          <p:spPr>
            <a:xfrm>
              <a:off x="1" y="0"/>
              <a:ext cx="791882" cy="5715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1" y="0"/>
              <a:ext cx="791882" cy="5715000"/>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91884" y="-1"/>
            <a:ext cx="8352118" cy="767011"/>
          </a:xfrm>
        </p:spPr>
        <p:txBody>
          <a:bodyPr>
            <a:normAutofit/>
          </a:bodyPr>
          <a:lstStyle/>
          <a:p>
            <a:r>
              <a:rPr lang="en-US" sz="4000" dirty="0" smtClean="0">
                <a:solidFill>
                  <a:schemeClr val="bg1">
                    <a:lumMod val="95000"/>
                  </a:schemeClr>
                </a:solidFill>
              </a:rPr>
              <a:t>The Water Budget </a:t>
            </a:r>
            <a:endParaRPr lang="en-US" sz="4000" dirty="0">
              <a:solidFill>
                <a:schemeClr val="bg1">
                  <a:lumMod val="95000"/>
                </a:schemeClr>
              </a:solidFill>
            </a:endParaRPr>
          </a:p>
        </p:txBody>
      </p:sp>
      <p:sp>
        <p:nvSpPr>
          <p:cNvPr id="11" name="Content Placeholder 2"/>
          <p:cNvSpPr>
            <a:spLocks noGrp="1"/>
          </p:cNvSpPr>
          <p:nvPr>
            <p:ph idx="1"/>
          </p:nvPr>
        </p:nvSpPr>
        <p:spPr>
          <a:xfrm>
            <a:off x="1086086" y="875082"/>
            <a:ext cx="7899152" cy="3533899"/>
          </a:xfrm>
        </p:spPr>
        <p:txBody>
          <a:bodyPr>
            <a:noAutofit/>
          </a:bodyPr>
          <a:lstStyle/>
          <a:p>
            <a:pPr marL="0" indent="0" algn="ctr">
              <a:buNone/>
            </a:pPr>
            <a:r>
              <a:rPr lang="en-US" sz="2400" b="1" dirty="0" smtClean="0">
                <a:solidFill>
                  <a:srgbClr val="F2F2F2"/>
                </a:solidFill>
              </a:rPr>
              <a:t>TERMS</a:t>
            </a:r>
            <a:endParaRPr lang="en-US" sz="2000" dirty="0" smtClean="0">
              <a:solidFill>
                <a:srgbClr val="F2F2F2"/>
              </a:solidFill>
            </a:endParaRPr>
          </a:p>
          <a:p>
            <a:r>
              <a:rPr lang="en-US" sz="2000" u="sng" dirty="0" smtClean="0">
                <a:solidFill>
                  <a:srgbClr val="F2F2F2"/>
                </a:solidFill>
              </a:rPr>
              <a:t>Precipitation:</a:t>
            </a:r>
            <a:r>
              <a:rPr lang="en-US" sz="2000" dirty="0" smtClean="0">
                <a:solidFill>
                  <a:srgbClr val="F2F2F2"/>
                </a:solidFill>
              </a:rPr>
              <a:t> Any form of solid or liquid water that falls from the atmosphere to the Earth’s surface </a:t>
            </a:r>
          </a:p>
          <a:p>
            <a:r>
              <a:rPr lang="en-US" sz="2000" u="sng" dirty="0" smtClean="0">
                <a:solidFill>
                  <a:srgbClr val="F2F2F2"/>
                </a:solidFill>
              </a:rPr>
              <a:t>Evapotranspiration:</a:t>
            </a:r>
            <a:r>
              <a:rPr lang="en-US" sz="2000" dirty="0" smtClean="0">
                <a:solidFill>
                  <a:srgbClr val="F2F2F2"/>
                </a:solidFill>
              </a:rPr>
              <a:t> Process that returns water back to the atmosphere</a:t>
            </a:r>
          </a:p>
          <a:p>
            <a:pPr lvl="1"/>
            <a:r>
              <a:rPr lang="en-US" sz="1800" dirty="0" smtClean="0">
                <a:solidFill>
                  <a:srgbClr val="F2F2F2"/>
                </a:solidFill>
              </a:rPr>
              <a:t>Evaporation from open water (lakes, etc.)</a:t>
            </a:r>
          </a:p>
          <a:p>
            <a:pPr lvl="1"/>
            <a:r>
              <a:rPr lang="en-US" sz="1800" dirty="0" smtClean="0">
                <a:solidFill>
                  <a:srgbClr val="F2F2F2"/>
                </a:solidFill>
              </a:rPr>
              <a:t>Evaporation from soils (deserts, mountains, etc.)</a:t>
            </a:r>
          </a:p>
          <a:p>
            <a:pPr lvl="1"/>
            <a:r>
              <a:rPr lang="en-US" sz="1800" dirty="0" smtClean="0">
                <a:solidFill>
                  <a:srgbClr val="F2F2F2"/>
                </a:solidFill>
              </a:rPr>
              <a:t>Transpiration from plants (evaporation from within leaves)</a:t>
            </a:r>
          </a:p>
          <a:p>
            <a:r>
              <a:rPr lang="en-US" sz="2000" u="sng" dirty="0" smtClean="0">
                <a:solidFill>
                  <a:srgbClr val="F2F2F2"/>
                </a:solidFill>
              </a:rPr>
              <a:t>Groundwater:</a:t>
            </a:r>
            <a:r>
              <a:rPr lang="en-US" sz="2000" dirty="0" smtClean="0">
                <a:solidFill>
                  <a:srgbClr val="F2F2F2"/>
                </a:solidFill>
              </a:rPr>
              <a:t> </a:t>
            </a:r>
            <a:r>
              <a:rPr lang="en-US" sz="2000" dirty="0">
                <a:solidFill>
                  <a:srgbClr val="F2F2F2"/>
                </a:solidFill>
              </a:rPr>
              <a:t>water held underground in the soil or in pores and crevices in </a:t>
            </a:r>
            <a:r>
              <a:rPr lang="en-US" sz="2000" dirty="0" smtClean="0">
                <a:solidFill>
                  <a:srgbClr val="F2F2F2"/>
                </a:solidFill>
              </a:rPr>
              <a:t>rock</a:t>
            </a:r>
          </a:p>
          <a:p>
            <a:r>
              <a:rPr lang="en-US" sz="2000" u="sng" dirty="0">
                <a:solidFill>
                  <a:srgbClr val="F2F2F2"/>
                </a:solidFill>
              </a:rPr>
              <a:t>Surface Water:</a:t>
            </a:r>
            <a:r>
              <a:rPr lang="en-US" sz="2000" dirty="0">
                <a:solidFill>
                  <a:srgbClr val="F2F2F2"/>
                </a:solidFill>
              </a:rPr>
              <a:t> water that has not penetrated below the surface of the </a:t>
            </a:r>
            <a:r>
              <a:rPr lang="en-US" sz="2000" dirty="0" smtClean="0">
                <a:solidFill>
                  <a:srgbClr val="F2F2F2"/>
                </a:solidFill>
              </a:rPr>
              <a:t>ground</a:t>
            </a:r>
            <a:endParaRPr lang="en-US" sz="2000" dirty="0">
              <a:solidFill>
                <a:srgbClr val="F2F2F2"/>
              </a:solidFill>
            </a:endParaRPr>
          </a:p>
        </p:txBody>
      </p:sp>
    </p:spTree>
    <p:extLst>
      <p:ext uri="{BB962C8B-B14F-4D97-AF65-F5344CB8AC3E}">
        <p14:creationId xmlns:p14="http://schemas.microsoft.com/office/powerpoint/2010/main" val="933037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43887</TotalTime>
  <Words>4168</Words>
  <Application>Microsoft Macintosh PowerPoint</Application>
  <PresentationFormat>On-screen Show (16:9)</PresentationFormat>
  <Paragraphs>617</Paragraphs>
  <Slides>81</Slides>
  <Notes>25</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5" baseType="lpstr">
      <vt:lpstr>Calibri</vt:lpstr>
      <vt:lpstr>Arial</vt:lpstr>
      <vt:lpstr>Office Theme</vt:lpstr>
      <vt:lpstr>Equation</vt:lpstr>
      <vt:lpstr>PowerPoint Presentation</vt:lpstr>
      <vt:lpstr>PowerPoint Presentation</vt:lpstr>
      <vt:lpstr>The Water Budget </vt:lpstr>
      <vt:lpstr>Darcy’s Law</vt:lpstr>
      <vt:lpstr>Theis Equations</vt:lpstr>
      <vt:lpstr>The Water Budget </vt:lpstr>
      <vt:lpstr>The Water Budget </vt:lpstr>
      <vt:lpstr>Water Budget for Watershed</vt:lpstr>
      <vt:lpstr>The Water Budget </vt:lpstr>
      <vt:lpstr>Setting up a Water Budget Equation</vt:lpstr>
      <vt:lpstr>The Water Budget </vt:lpstr>
      <vt:lpstr>Water Budget for Upper Feather River Watershed</vt:lpstr>
      <vt:lpstr>Water Budget for Upper Feather River Watershed </vt:lpstr>
      <vt:lpstr>The Water Budget </vt:lpstr>
      <vt:lpstr>The Water Budget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vt:lpstr>
      <vt:lpstr>Groundwater Sustainability </vt:lpstr>
      <vt:lpstr>Groundwater Resources </vt:lpstr>
      <vt:lpstr>Groundwater Resources </vt:lpstr>
      <vt:lpstr>California’s Groundwater</vt:lpstr>
      <vt:lpstr>California’s Groundwater</vt:lpstr>
      <vt:lpstr>California’s Groundwater</vt:lpstr>
      <vt:lpstr>Groundwater Pumping</vt:lpstr>
      <vt:lpstr>Data Needs for Sustainable Groundwater Mgmt</vt:lpstr>
      <vt:lpstr>Sustainable Groundwater Management Act</vt:lpstr>
      <vt:lpstr>PowerPoint Presentation</vt:lpstr>
      <vt:lpstr>Groundwater Management</vt:lpstr>
      <vt:lpstr>Darcy’s Law</vt:lpstr>
      <vt:lpstr>Theis Equation</vt:lpstr>
      <vt:lpstr>Groundwater Terminology </vt:lpstr>
      <vt:lpstr>Groundwater Terminology </vt:lpstr>
      <vt:lpstr>Groundwater Terminology </vt:lpstr>
      <vt:lpstr>Groundwater Terminology </vt:lpstr>
      <vt:lpstr>Groundwater Terminology </vt:lpstr>
      <vt:lpstr>Groundwater Terminology </vt:lpstr>
      <vt:lpstr>Groundwater Terminology </vt:lpstr>
      <vt:lpstr>Groundwater Terminology </vt:lpstr>
      <vt:lpstr>Groundwater Terminology </vt:lpstr>
      <vt:lpstr>Groundwater Terminology </vt:lpstr>
      <vt:lpstr>Darcy’s Law</vt:lpstr>
      <vt:lpstr>Darcy’s Law</vt:lpstr>
      <vt:lpstr>Darcy’s Law</vt:lpstr>
      <vt:lpstr>PowerPoint Presentation</vt:lpstr>
      <vt:lpstr>Darcy’s Law</vt:lpstr>
      <vt:lpstr>Darcy’s Law</vt:lpstr>
      <vt:lpstr>Darcy’s Law</vt:lpstr>
      <vt:lpstr>Theis and HW Review</vt:lpstr>
      <vt:lpstr>Theis Equation Parameter</vt:lpstr>
      <vt:lpstr>Theis Equation</vt:lpstr>
      <vt:lpstr>Theis Equation</vt:lpstr>
      <vt:lpstr>Theis Equation</vt:lpstr>
      <vt:lpstr>Theis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Jean Kuss</dc:creator>
  <cp:lastModifiedBy>Amber Jean Kuss</cp:lastModifiedBy>
  <cp:revision>336</cp:revision>
  <dcterms:created xsi:type="dcterms:W3CDTF">2015-11-14T16:20:13Z</dcterms:created>
  <dcterms:modified xsi:type="dcterms:W3CDTF">2016-08-14T15:58:17Z</dcterms:modified>
</cp:coreProperties>
</file>